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56" r:id="rId2"/>
    <p:sldId id="290" r:id="rId3"/>
    <p:sldId id="291" r:id="rId4"/>
    <p:sldId id="292" r:id="rId5"/>
    <p:sldId id="268" r:id="rId6"/>
    <p:sldId id="269" r:id="rId7"/>
    <p:sldId id="283" r:id="rId8"/>
    <p:sldId id="301" r:id="rId9"/>
    <p:sldId id="298" r:id="rId10"/>
    <p:sldId id="293" r:id="rId11"/>
    <p:sldId id="286" r:id="rId12"/>
    <p:sldId id="274" r:id="rId13"/>
    <p:sldId id="271" r:id="rId14"/>
    <p:sldId id="303" r:id="rId15"/>
    <p:sldId id="302" r:id="rId16"/>
    <p:sldId id="259" r:id="rId17"/>
    <p:sldId id="299" r:id="rId18"/>
    <p:sldId id="273" r:id="rId19"/>
    <p:sldId id="264" r:id="rId20"/>
    <p:sldId id="276" r:id="rId21"/>
    <p:sldId id="277" r:id="rId22"/>
    <p:sldId id="295" r:id="rId23"/>
    <p:sldId id="296" r:id="rId24"/>
    <p:sldId id="297" r:id="rId25"/>
    <p:sldId id="304" r:id="rId26"/>
    <p:sldId id="279"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9" autoAdjust="0"/>
    <p:restoredTop sz="94616" autoAdjust="0"/>
  </p:normalViewPr>
  <p:slideViewPr>
    <p:cSldViewPr>
      <p:cViewPr varScale="1">
        <p:scale>
          <a:sx n="112" d="100"/>
          <a:sy n="112" d="100"/>
        </p:scale>
        <p:origin x="-1584" y="-78"/>
      </p:cViewPr>
      <p:guideLst>
        <p:guide orient="horz" pos="2160"/>
        <p:guide pos="2880"/>
      </p:guideLst>
    </p:cSldViewPr>
  </p:slideViewPr>
  <p:outlineViewPr>
    <p:cViewPr>
      <p:scale>
        <a:sx n="33" d="100"/>
        <a:sy n="33" d="100"/>
      </p:scale>
      <p:origin x="0" y="384"/>
    </p:cViewPr>
  </p:outlineViewPr>
  <p:notesTextViewPr>
    <p:cViewPr>
      <p:scale>
        <a:sx n="1" d="1"/>
        <a:sy n="1" d="1"/>
      </p:scale>
      <p:origin x="0" y="0"/>
    </p:cViewPr>
  </p:notesTextViewPr>
  <p:notesViewPr>
    <p:cSldViewPr>
      <p:cViewPr varScale="1">
        <p:scale>
          <a:sx n="89" d="100"/>
          <a:sy n="89" d="100"/>
        </p:scale>
        <p:origin x="-379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69C3FF0-9C1D-457B-AE27-63787080F290}" type="datetimeFigureOut">
              <a:rPr lang="en-US" smtClean="0"/>
              <a:t>10/29/2019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5EB4270-B801-400E-8D7A-5DF963122F02}" type="slidenum">
              <a:rPr lang="en-US" smtClean="0"/>
              <a:t>‹#›</a:t>
            </a:fld>
            <a:endParaRPr lang="en-US"/>
          </a:p>
        </p:txBody>
      </p:sp>
    </p:spTree>
    <p:extLst>
      <p:ext uri="{BB962C8B-B14F-4D97-AF65-F5344CB8AC3E}">
        <p14:creationId xmlns:p14="http://schemas.microsoft.com/office/powerpoint/2010/main" val="1645087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B4270-B801-400E-8D7A-5DF963122F02}" type="slidenum">
              <a:rPr lang="en-US" smtClean="0"/>
              <a:t>1</a:t>
            </a:fld>
            <a:endParaRPr lang="en-US"/>
          </a:p>
        </p:txBody>
      </p:sp>
    </p:spTree>
    <p:extLst>
      <p:ext uri="{BB962C8B-B14F-4D97-AF65-F5344CB8AC3E}">
        <p14:creationId xmlns:p14="http://schemas.microsoft.com/office/powerpoint/2010/main" val="420407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Additional findings:  Sexual risk behavior appears somewhat less frequently but still a high incidence</a:t>
            </a:r>
          </a:p>
          <a:p>
            <a:pPr>
              <a:spcBef>
                <a:spcPct val="0"/>
              </a:spcBef>
            </a:pPr>
            <a:r>
              <a:rPr lang="en-US" smtClean="0"/>
              <a:t>Gender by Ethnicity outcomes/interaction:  Latino men show higher rates of depression &amp; suicidal ideation</a:t>
            </a:r>
          </a:p>
          <a:p>
            <a:pPr>
              <a:spcBef>
                <a:spcPct val="0"/>
              </a:spcBef>
            </a:pPr>
            <a:r>
              <a:rPr lang="en-US" smtClean="0"/>
              <a:t>Latino men – higher levels of HIV risk behavior</a:t>
            </a:r>
          </a:p>
          <a:p>
            <a:pPr>
              <a:spcBef>
                <a:spcPct val="0"/>
              </a:spcBef>
            </a:pPr>
            <a:r>
              <a:rPr lang="en-US" smtClean="0"/>
              <a:t>**Of note -  43% of sample report a current depression – Not a clinical sample this is the general population</a:t>
            </a:r>
          </a:p>
        </p:txBody>
      </p:sp>
      <p:sp>
        <p:nvSpPr>
          <p:cNvPr id="130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614FCD-DCB0-49C1-93AD-E04D690735CF}"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B4270-B801-400E-8D7A-5DF963122F02}" type="slidenum">
              <a:rPr lang="en-US" smtClean="0"/>
              <a:t>16</a:t>
            </a:fld>
            <a:endParaRPr lang="en-US"/>
          </a:p>
        </p:txBody>
      </p:sp>
    </p:spTree>
    <p:extLst>
      <p:ext uri="{BB962C8B-B14F-4D97-AF65-F5344CB8AC3E}">
        <p14:creationId xmlns:p14="http://schemas.microsoft.com/office/powerpoint/2010/main" val="60327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890364-CD6E-42D7-934D-6FF874216DE2}"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Methods:  A community </a:t>
            </a:r>
            <a:r>
              <a:rPr lang="en-US" dirty="0" err="1" smtClean="0"/>
              <a:t>bvased</a:t>
            </a:r>
            <a:r>
              <a:rPr lang="en-US" dirty="0" smtClean="0"/>
              <a:t> national sample of transgender, children (n = 73; ages 3 to 12); along with control groups of </a:t>
            </a:r>
            <a:r>
              <a:rPr lang="en-US" dirty="0" err="1" smtClean="0"/>
              <a:t>nontransgender</a:t>
            </a:r>
            <a:r>
              <a:rPr lang="en-US" dirty="0" smtClean="0"/>
              <a:t> children in the same age range (n=49 siblings of transgender participants);  Parents completed anxiety and depression measures</a:t>
            </a:r>
          </a:p>
          <a:p>
            <a:r>
              <a:rPr lang="en-US" dirty="0" smtClean="0"/>
              <a:t>CONCLUSIONS:  Socially transitioned transgender children who are supported in their gender identity have developmentally normative levels od depression and only minimal elevations in anxiety, suggesting that psychopathology is not inevitable within this group.</a:t>
            </a:r>
          </a:p>
          <a:p>
            <a:r>
              <a:rPr lang="en-US" dirty="0" smtClean="0"/>
              <a:t>NOTE:  in Comparison to children with Gender </a:t>
            </a:r>
            <a:r>
              <a:rPr lang="en-US" dirty="0" err="1"/>
              <a:t>d</a:t>
            </a:r>
            <a:r>
              <a:rPr lang="en-US" dirty="0" err="1" smtClean="0"/>
              <a:t>ysphoria</a:t>
            </a:r>
            <a:r>
              <a:rPr lang="en-US" dirty="0" smtClean="0"/>
              <a:t>—socially transitioned transgender children have notably lower rated in INTERNALIZING PSYCHOPATHOLOGY than previously reported among children with GD living in </a:t>
            </a:r>
            <a:r>
              <a:rPr lang="en-US" smtClean="0"/>
              <a:t>their natal sex. </a:t>
            </a:r>
            <a:endParaRPr lang="en-US" dirty="0"/>
          </a:p>
        </p:txBody>
      </p:sp>
      <p:sp>
        <p:nvSpPr>
          <p:cNvPr id="4" name="Slide Number Placeholder 3"/>
          <p:cNvSpPr>
            <a:spLocks noGrp="1"/>
          </p:cNvSpPr>
          <p:nvPr>
            <p:ph type="sldNum" sz="quarter" idx="10"/>
          </p:nvPr>
        </p:nvSpPr>
        <p:spPr/>
        <p:txBody>
          <a:bodyPr/>
          <a:lstStyle/>
          <a:p>
            <a:fld id="{D5EB4270-B801-400E-8D7A-5DF963122F02}" type="slidenum">
              <a:rPr lang="en-US" smtClean="0"/>
              <a:t>19</a:t>
            </a:fld>
            <a:endParaRPr lang="en-US"/>
          </a:p>
        </p:txBody>
      </p:sp>
    </p:spTree>
    <p:extLst>
      <p:ext uri="{BB962C8B-B14F-4D97-AF65-F5344CB8AC3E}">
        <p14:creationId xmlns:p14="http://schemas.microsoft.com/office/powerpoint/2010/main" val="1746048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B4270-B801-400E-8D7A-5DF963122F02}" type="slidenum">
              <a:rPr lang="en-US" smtClean="0"/>
              <a:t>20</a:t>
            </a:fld>
            <a:endParaRPr lang="en-US"/>
          </a:p>
        </p:txBody>
      </p:sp>
    </p:spTree>
    <p:extLst>
      <p:ext uri="{BB962C8B-B14F-4D97-AF65-F5344CB8AC3E}">
        <p14:creationId xmlns:p14="http://schemas.microsoft.com/office/powerpoint/2010/main" val="2180116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man in board shorts went into the facility’s women’s locker room to change around 5:30p.  When pool staff</a:t>
            </a:r>
            <a:r>
              <a:rPr lang="en-US" baseline="0" dirty="0" smtClean="0"/>
              <a:t> were informed and demanded the man leave, he shot back saying, “the law has changed and I have a right to be here.”    The declaration came as a surprise, as the unidentified man reportedly made no mention of his transgender status at any time before the incident.   </a:t>
            </a:r>
          </a:p>
          <a:p>
            <a:r>
              <a:rPr lang="en-US" baseline="0" dirty="0" smtClean="0"/>
              <a:t>“This didn’t seem like a transgender issue to staff—someone who was ‘identifying’ as a woman,” a Seattle parks spokesman, David </a:t>
            </a:r>
            <a:r>
              <a:rPr lang="en-US" baseline="0" dirty="0" err="1" smtClean="0"/>
              <a:t>Takimi</a:t>
            </a:r>
            <a:r>
              <a:rPr lang="en-US" baseline="0" dirty="0" smtClean="0"/>
              <a:t>, wrote in a statement.   “We have guidelines that allow transgender individuals to use restrooms and locker rooms consistent with their gender identity.  We want everyone to feel comfortable in our facilities.”  The man was challenging a 2015 ruling by the Washington Human Rights Commission that allows people to use public restrooms consistent with their gender identity.   The commission rules state that “all covered entities, except school districts or other primary and secondary schools, shall allow individuals the use of gender-segregated facilities—such as restrooms, locker rooms, dressing rooms and homeless shelters—that are consistent with that individual’s gender identity.” </a:t>
            </a:r>
            <a:endParaRPr lang="en-US" dirty="0"/>
          </a:p>
        </p:txBody>
      </p:sp>
      <p:sp>
        <p:nvSpPr>
          <p:cNvPr id="4" name="Slide Number Placeholder 3"/>
          <p:cNvSpPr>
            <a:spLocks noGrp="1"/>
          </p:cNvSpPr>
          <p:nvPr>
            <p:ph type="sldNum" sz="quarter" idx="10"/>
          </p:nvPr>
        </p:nvSpPr>
        <p:spPr/>
        <p:txBody>
          <a:bodyPr/>
          <a:lstStyle/>
          <a:p>
            <a:pPr>
              <a:defRPr/>
            </a:pPr>
            <a:fld id="{08B607D1-8790-4880-8E97-A119E530F827}" type="slidenum">
              <a:rPr lang="en-US" smtClean="0"/>
              <a:pPr>
                <a:defRPr/>
              </a:pPr>
              <a:t>21</a:t>
            </a:fld>
            <a:endParaRPr lang="en-US" dirty="0"/>
          </a:p>
        </p:txBody>
      </p:sp>
    </p:spTree>
    <p:extLst>
      <p:ext uri="{BB962C8B-B14F-4D97-AF65-F5344CB8AC3E}">
        <p14:creationId xmlns:p14="http://schemas.microsoft.com/office/powerpoint/2010/main" val="3284418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B4270-B801-400E-8D7A-5DF963122F02}" type="slidenum">
              <a:rPr lang="en-US" smtClean="0"/>
              <a:t>26</a:t>
            </a:fld>
            <a:endParaRPr lang="en-US"/>
          </a:p>
        </p:txBody>
      </p:sp>
    </p:spTree>
    <p:extLst>
      <p:ext uri="{BB962C8B-B14F-4D97-AF65-F5344CB8AC3E}">
        <p14:creationId xmlns:p14="http://schemas.microsoft.com/office/powerpoint/2010/main" val="323674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In the presidential race of 1800 between John Adams and Thomas Jefferson, Jefferson called Adams “a blind</a:t>
            </a:r>
            <a:endParaRPr lang="en-US"/>
          </a:p>
        </p:txBody>
      </p:sp>
      <p:sp>
        <p:nvSpPr>
          <p:cNvPr id="4" name="Slide Number Placeholder 3"/>
          <p:cNvSpPr>
            <a:spLocks noGrp="1"/>
          </p:cNvSpPr>
          <p:nvPr>
            <p:ph type="sldNum" sz="quarter" idx="10"/>
          </p:nvPr>
        </p:nvSpPr>
        <p:spPr/>
        <p:txBody>
          <a:bodyPr/>
          <a:lstStyle/>
          <a:p>
            <a:fld id="{D5EB4270-B801-400E-8D7A-5DF963122F02}" type="slidenum">
              <a:rPr lang="en-US" smtClean="0"/>
              <a:t>2</a:t>
            </a:fld>
            <a:endParaRPr lang="en-US"/>
          </a:p>
        </p:txBody>
      </p:sp>
    </p:spTree>
    <p:extLst>
      <p:ext uri="{BB962C8B-B14F-4D97-AF65-F5344CB8AC3E}">
        <p14:creationId xmlns:p14="http://schemas.microsoft.com/office/powerpoint/2010/main" val="139978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7024BD-2B65-4ACE-8680-828C8732C92F}"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8D5D26-568B-44C6-B411-1FE3E7DB66A3}"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Adolescence is a time for great social, biological, and psychological changes.  For many young people, this is a confusing time fraught with unexpected twists and turns.</a:t>
            </a:r>
          </a:p>
          <a:p>
            <a:pPr>
              <a:spcBef>
                <a:spcPct val="0"/>
              </a:spcBef>
            </a:pPr>
            <a:r>
              <a:rPr lang="en-US" smtClean="0"/>
              <a:t>Most intense changes come during puberty, when the body undergoes physical growth and maturation. </a:t>
            </a:r>
          </a:p>
          <a:p>
            <a:pPr>
              <a:spcBef>
                <a:spcPct val="0"/>
              </a:spcBef>
            </a:pPr>
            <a:r>
              <a:rPr lang="en-US" smtClean="0"/>
              <a:t>Transgender youth seldom have support systems—they cannot find solace with peers and family in the changes happening to them.</a:t>
            </a:r>
          </a:p>
          <a:p>
            <a:pPr>
              <a:spcBef>
                <a:spcPct val="0"/>
              </a:spcBef>
            </a:pPr>
            <a:r>
              <a:rPr lang="en-US" smtClean="0"/>
              <a:t>Puberty is often the time when TRANS adolescents become the most confused and isolated.  </a:t>
            </a:r>
          </a:p>
          <a:p>
            <a:pPr>
              <a:spcBef>
                <a:spcPct val="0"/>
              </a:spcBef>
            </a:pPr>
            <a:r>
              <a:rPr lang="en-US" smtClean="0"/>
              <a:t>Gender non-conformity in childhood may not have been taken as seriously by external systems,  (Burgess, C.  2000)</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FCC65D-D6C0-469D-BAC0-54B474B27910}"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New criteria will identify stages of transition—social transition </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A4223F-A484-4142-9A69-EAA7F37F84C2}"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6ABEDE-4B62-4DEB-8E76-E66F080C9DEB}" type="slidenum">
              <a:rPr lang="en-US" smtClean="0"/>
              <a:t>7</a:t>
            </a:fld>
            <a:endParaRPr lang="en-US"/>
          </a:p>
        </p:txBody>
      </p:sp>
    </p:spTree>
    <p:extLst>
      <p:ext uri="{BB962C8B-B14F-4D97-AF65-F5344CB8AC3E}">
        <p14:creationId xmlns:p14="http://schemas.microsoft.com/office/powerpoint/2010/main" val="1141878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WPATH Pros and Cons - BH Recommendations are Vague, may seem like gatekeeping</a:t>
            </a:r>
          </a:p>
          <a:p>
            <a:r>
              <a:rPr lang="en-US" dirty="0">
                <a:latin typeface="Calibri"/>
              </a:rPr>
              <a:t>Informed Consent - Creates access, minimizes undue assessment, typically does not </a:t>
            </a:r>
            <a:r>
              <a:rPr lang="en-US" dirty="0" smtClean="0">
                <a:latin typeface="Calibri"/>
              </a:rPr>
              <a:t>account </a:t>
            </a:r>
            <a:r>
              <a:rPr lang="en-US" dirty="0">
                <a:latin typeface="Calibri"/>
              </a:rPr>
              <a:t>for psychological/lifestyle factors</a:t>
            </a:r>
          </a:p>
          <a:p>
            <a:r>
              <a:rPr lang="en-US" dirty="0">
                <a:latin typeface="Calibri"/>
              </a:rPr>
              <a:t>Medical Decision Making Capacity - Creates access, identifies needs up front, assessment is broader but not burdensome (assesses understanding of </a:t>
            </a:r>
            <a:r>
              <a:rPr lang="en-US" dirty="0" err="1">
                <a:latin typeface="Calibri"/>
              </a:rPr>
              <a:t>tx</a:t>
            </a:r>
            <a:r>
              <a:rPr lang="en-US" dirty="0">
                <a:latin typeface="Calibri"/>
              </a:rPr>
              <a:t> options, risks and benefits, application to their situation, understanding how they reason about their </a:t>
            </a:r>
            <a:r>
              <a:rPr lang="en-US" dirty="0" err="1">
                <a:latin typeface="Calibri"/>
              </a:rPr>
              <a:t>tx</a:t>
            </a:r>
            <a:r>
              <a:rPr lang="en-US" dirty="0">
                <a:latin typeface="Calibri"/>
              </a:rPr>
              <a:t>, determining patient choice, appreciating cultural/value systems)</a:t>
            </a:r>
          </a:p>
        </p:txBody>
      </p:sp>
      <p:sp>
        <p:nvSpPr>
          <p:cNvPr id="4" name="Slide Number Placeholder 3"/>
          <p:cNvSpPr>
            <a:spLocks noGrp="1"/>
          </p:cNvSpPr>
          <p:nvPr>
            <p:ph type="sldNum" sz="quarter" idx="10"/>
          </p:nvPr>
        </p:nvSpPr>
        <p:spPr/>
        <p:txBody>
          <a:bodyPr/>
          <a:lstStyle/>
          <a:p>
            <a:fld id="{326ABEDE-4B62-4DEB-8E76-E66F080C9DEB}" type="slidenum">
              <a:rPr lang="en-US" smtClean="0"/>
              <a:t>11</a:t>
            </a:fld>
            <a:endParaRPr lang="en-US"/>
          </a:p>
        </p:txBody>
      </p:sp>
    </p:spTree>
    <p:extLst>
      <p:ext uri="{BB962C8B-B14F-4D97-AF65-F5344CB8AC3E}">
        <p14:creationId xmlns:p14="http://schemas.microsoft.com/office/powerpoint/2010/main" val="3751932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59D56E-B643-40FF-9E3A-D4334C1E3ABF}" type="slidenum">
              <a:rPr lang="en-US">
                <a:ea typeface="MS PGothic" pitchFamily="34" charset="-128"/>
                <a:cs typeface="Arial" charset="0"/>
              </a:rPr>
              <a:pPr fontAlgn="base">
                <a:spcBef>
                  <a:spcPct val="0"/>
                </a:spcBef>
                <a:spcAft>
                  <a:spcPct val="0"/>
                </a:spcAft>
              </a:pPr>
              <a:t>12</a:t>
            </a:fld>
            <a:endParaRPr lang="en-US">
              <a:ea typeface="MS PGothic" pitchFamily="34" charset="-128"/>
              <a:cs typeface="Arial" charset="0"/>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xfrm>
            <a:off x="934720" y="4415790"/>
            <a:ext cx="5140960" cy="4183380"/>
          </a:xfrm>
          <a:noFill/>
        </p:spPr>
        <p:txBody>
          <a:bodyPr wrap="square" numCol="1" anchor="t" anchorCtr="0" compatLnSpc="1">
            <a:prstTxWarp prst="textNoShape">
              <a:avLst/>
            </a:prstTxWarp>
          </a:bodyPr>
          <a:lstStyle/>
          <a:p>
            <a:pPr>
              <a:spcBef>
                <a:spcPct val="0"/>
              </a:spcBef>
            </a:pPr>
            <a:r>
              <a:rPr lang="en-US" sz="1400"/>
              <a:t>For many reasons, the experience of gay, lesbian and bisexual teenagers is often one of isolation, fear of stigmatization, and lack of peer or familial support.  </a:t>
            </a:r>
          </a:p>
          <a:p>
            <a:pPr>
              <a:spcBef>
                <a:spcPct val="0"/>
              </a:spcBef>
            </a:pPr>
            <a:r>
              <a:rPr lang="en-US" sz="1400"/>
              <a:t>GLBT youth have few opportunities for observing positive modeling by adults due to the general cultural bias that makes GLBT largely invisible.  It is this isolation and lack of support that accounts in part for the higher rates of emotional distress, suicide attempts and risky sexual behavior and substance use.  </a:t>
            </a:r>
          </a:p>
          <a:p>
            <a:pPr>
              <a:spcBef>
                <a:spcPct val="0"/>
              </a:spcBef>
            </a:pPr>
            <a:r>
              <a:rPr lang="en-US" sz="1400"/>
              <a:t>Thus it is important for their environments, especially their school environment, to be as open as accepting as possible, so these young people will feel comfortable sharing their thoughts and concerns.  </a:t>
            </a:r>
          </a:p>
          <a:p>
            <a:pPr>
              <a:spcBef>
                <a:spcPct val="0"/>
              </a:spcBef>
            </a:pPr>
            <a:r>
              <a:rPr lang="en-US" sz="1400"/>
              <a:t>To be able to provide an accepting environment, SCHOOL PERSONNEL need to understand the nature of sexual orientation development and be supportive of healthy development for all youth.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CDD058E-B415-48FD-84E7-C19616ADF4BE}" type="datetimeFigureOut">
              <a:rPr lang="en-US" smtClean="0"/>
              <a:t>10/29/2019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A8F6BED-8788-447E-851D-BBF44BB6312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DD058E-B415-48FD-84E7-C19616ADF4BE}" type="datetimeFigureOut">
              <a:rPr lang="en-US" smtClean="0"/>
              <a:t>10/29/2019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8F6BED-8788-447E-851D-BBF44BB631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DD058E-B415-48FD-84E7-C19616ADF4BE}" type="datetimeFigureOut">
              <a:rPr lang="en-US" smtClean="0"/>
              <a:t>10/29/2019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8F6BED-8788-447E-851D-BBF44BB631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DD058E-B415-48FD-84E7-C19616ADF4BE}" type="datetimeFigureOut">
              <a:rPr lang="en-US" smtClean="0"/>
              <a:t>10/29/2019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8F6BED-8788-447E-851D-BBF44BB63129}"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CDD058E-B415-48FD-84E7-C19616ADF4BE}" type="datetimeFigureOut">
              <a:rPr lang="en-US" smtClean="0"/>
              <a:t>10/29/2019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8F6BED-8788-447E-851D-BBF44BB6312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CDD058E-B415-48FD-84E7-C19616ADF4BE}" type="datetimeFigureOut">
              <a:rPr lang="en-US" smtClean="0"/>
              <a:t>10/29/2019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A8F6BED-8788-447E-851D-BBF44BB63129}"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CDD058E-B415-48FD-84E7-C19616ADF4BE}" type="datetimeFigureOut">
              <a:rPr lang="en-US" smtClean="0"/>
              <a:t>10/29/2019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A8F6BED-8788-447E-851D-BBF44BB6312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CDD058E-B415-48FD-84E7-C19616ADF4BE}" type="datetimeFigureOut">
              <a:rPr lang="en-US" smtClean="0"/>
              <a:t>10/29/2019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A8F6BED-8788-447E-851D-BBF44BB63129}"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CDD058E-B415-48FD-84E7-C19616ADF4BE}" type="datetimeFigureOut">
              <a:rPr lang="en-US" smtClean="0"/>
              <a:t>10/29/2019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A8F6BED-8788-447E-851D-BBF44BB631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CDD058E-B415-48FD-84E7-C19616ADF4BE}" type="datetimeFigureOut">
              <a:rPr lang="en-US" smtClean="0"/>
              <a:t>10/29/2019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A8F6BED-8788-447E-851D-BBF44BB6312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CDD058E-B415-48FD-84E7-C19616ADF4BE}" type="datetimeFigureOut">
              <a:rPr lang="en-US" smtClean="0"/>
              <a:t>10/29/2019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A8F6BED-8788-447E-851D-BBF44BB6312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CDD058E-B415-48FD-84E7-C19616ADF4BE}" type="datetimeFigureOut">
              <a:rPr lang="en-US" smtClean="0"/>
              <a:t>10/29/2019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A8F6BED-8788-447E-851D-BBF44BB6312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371599"/>
          </a:xfrm>
        </p:spPr>
        <p:txBody>
          <a:bodyPr>
            <a:noAutofit/>
          </a:bodyPr>
          <a:lstStyle/>
          <a:p>
            <a:r>
              <a:rPr lang="en-US" sz="3600" dirty="0" smtClean="0"/>
              <a:t>LGBTQ Identity Development:  Trends, Issues and Treatment Considerations</a:t>
            </a:r>
            <a:endParaRPr lang="en-US" sz="3600" dirty="0"/>
          </a:p>
        </p:txBody>
      </p:sp>
      <p:sp>
        <p:nvSpPr>
          <p:cNvPr id="3" name="Subtitle 2"/>
          <p:cNvSpPr>
            <a:spLocks noGrp="1"/>
          </p:cNvSpPr>
          <p:nvPr>
            <p:ph type="subTitle" idx="1"/>
          </p:nvPr>
        </p:nvSpPr>
        <p:spPr>
          <a:xfrm>
            <a:off x="838200" y="2819400"/>
            <a:ext cx="6858000" cy="2209800"/>
          </a:xfrm>
        </p:spPr>
        <p:txBody>
          <a:bodyPr>
            <a:normAutofit/>
          </a:bodyPr>
          <a:lstStyle/>
          <a:p>
            <a:r>
              <a:rPr lang="en-US" sz="1800" b="1" dirty="0" smtClean="0">
                <a:latin typeface="Arial Rounded MT Bold" pitchFamily="34" charset="0"/>
              </a:rPr>
              <a:t>Laura M. I. Saunders, </a:t>
            </a:r>
            <a:r>
              <a:rPr lang="en-US" sz="1800" b="1" dirty="0" err="1" smtClean="0">
                <a:latin typeface="Arial Rounded MT Bold" pitchFamily="34" charset="0"/>
              </a:rPr>
              <a:t>Psy.D</a:t>
            </a:r>
            <a:r>
              <a:rPr lang="en-US" sz="1800" b="1" dirty="0" smtClean="0">
                <a:latin typeface="Arial Rounded MT Bold" pitchFamily="34" charset="0"/>
              </a:rPr>
              <a:t>. ABPP</a:t>
            </a:r>
          </a:p>
          <a:p>
            <a:r>
              <a:rPr lang="en-US" sz="1800" b="1" dirty="0" smtClean="0">
                <a:latin typeface="Arial Rounded MT Bold" pitchFamily="34" charset="0"/>
              </a:rPr>
              <a:t>Clinical Coordinator – The Right Track/LGBTQ Specialty Track</a:t>
            </a:r>
          </a:p>
          <a:p>
            <a:r>
              <a:rPr lang="en-US" sz="1800" b="1" dirty="0" smtClean="0">
                <a:latin typeface="Arial Rounded MT Bold" pitchFamily="34" charset="0"/>
              </a:rPr>
              <a:t>Young Adult Services </a:t>
            </a:r>
          </a:p>
          <a:p>
            <a:r>
              <a:rPr lang="en-US" sz="1800" b="1" dirty="0" smtClean="0">
                <a:latin typeface="Arial Rounded MT Bold" pitchFamily="34" charset="0"/>
              </a:rPr>
              <a:t>Institute of </a:t>
            </a:r>
            <a:r>
              <a:rPr lang="en-US" sz="1800" b="1" smtClean="0">
                <a:latin typeface="Arial Rounded MT Bold" pitchFamily="34" charset="0"/>
              </a:rPr>
              <a:t>Living/Hartford Hospital</a:t>
            </a:r>
            <a:endParaRPr lang="en-US" sz="1800" b="1" dirty="0" smtClean="0">
              <a:latin typeface="Arial Rounded MT Bold" pitchFamily="34" charset="0"/>
            </a:endParaRPr>
          </a:p>
          <a:p>
            <a:endParaRPr lang="en-US" dirty="0"/>
          </a:p>
        </p:txBody>
      </p:sp>
    </p:spTree>
    <p:extLst>
      <p:ext uri="{BB962C8B-B14F-4D97-AF65-F5344CB8AC3E}">
        <p14:creationId xmlns:p14="http://schemas.microsoft.com/office/powerpoint/2010/main" val="4072911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520940" cy="5181600"/>
          </a:xfrm>
        </p:spPr>
        <p:txBody>
          <a:bodyPr>
            <a:normAutofit/>
          </a:bodyPr>
          <a:lstStyle/>
          <a:p>
            <a:pPr marL="109728" indent="0">
              <a:buNone/>
            </a:pPr>
            <a:r>
              <a:rPr lang="en-US" sz="2400" b="0" dirty="0" smtClean="0">
                <a:sym typeface="Wingdings" panose="05000000000000000000" pitchFamily="2" charset="2"/>
              </a:rPr>
              <a:t>Are </a:t>
            </a:r>
            <a:r>
              <a:rPr lang="en-US" sz="2400" b="0" dirty="0">
                <a:sym typeface="Wingdings" panose="05000000000000000000" pitchFamily="2" charset="2"/>
              </a:rPr>
              <a:t>rates of gender </a:t>
            </a:r>
            <a:r>
              <a:rPr lang="en-US" sz="2400" b="0" dirty="0" err="1">
                <a:sym typeface="Wingdings" panose="05000000000000000000" pitchFamily="2" charset="2"/>
              </a:rPr>
              <a:t>dysphoria</a:t>
            </a:r>
            <a:r>
              <a:rPr lang="en-US" sz="2400" b="0" dirty="0">
                <a:sym typeface="Wingdings" panose="05000000000000000000" pitchFamily="2" charset="2"/>
              </a:rPr>
              <a:t> getting higher?  </a:t>
            </a:r>
            <a:endParaRPr lang="en-US" sz="2400" b="0" dirty="0" smtClean="0">
              <a:sym typeface="Wingdings" panose="05000000000000000000" pitchFamily="2" charset="2"/>
            </a:endParaRPr>
          </a:p>
          <a:p>
            <a:pPr>
              <a:buFont typeface="Wingdings" panose="05000000000000000000" pitchFamily="2" charset="2"/>
              <a:buChar char="§"/>
            </a:pPr>
            <a:r>
              <a:rPr lang="en-US" sz="2400" b="0" dirty="0" smtClean="0">
                <a:sym typeface="Wingdings" panose="05000000000000000000" pitchFamily="2" charset="2"/>
              </a:rPr>
              <a:t>In the U.S. the # of people who identify as transgender has doubled in the last 5 years, up to 1.4 million</a:t>
            </a:r>
          </a:p>
          <a:p>
            <a:pPr>
              <a:buFont typeface="Wingdings" panose="05000000000000000000" pitchFamily="2" charset="2"/>
              <a:buChar char="§"/>
            </a:pPr>
            <a:r>
              <a:rPr lang="en-US" sz="2400" b="0" dirty="0" smtClean="0">
                <a:sym typeface="Wingdings" panose="05000000000000000000" pitchFamily="2" charset="2"/>
              </a:rPr>
              <a:t>More trans identified people were killed in 2016 than any other time.  </a:t>
            </a:r>
          </a:p>
          <a:p>
            <a:pPr fontAlgn="auto">
              <a:spcAft>
                <a:spcPts val="0"/>
              </a:spcAft>
              <a:buFont typeface="Wingdings" panose="05000000000000000000" pitchFamily="2" charset="2"/>
              <a:buChar char="§"/>
              <a:defRPr/>
            </a:pPr>
            <a:r>
              <a:rPr lang="en-US" sz="2400" b="0" dirty="0"/>
              <a:t>Families, peer groups, schools, places of employment are often ignorant or ill-equipped and as a result, isolated or ignore young GV </a:t>
            </a:r>
          </a:p>
          <a:p>
            <a:pPr fontAlgn="auto">
              <a:spcAft>
                <a:spcPts val="0"/>
              </a:spcAft>
              <a:buFont typeface="Wingdings" panose="05000000000000000000" pitchFamily="2" charset="2"/>
              <a:buChar char="§"/>
              <a:defRPr/>
            </a:pPr>
            <a:r>
              <a:rPr lang="en-US" sz="2400" b="0" dirty="0"/>
              <a:t>Need to shift focus from the gender identity as the “problem” to external factors (social pressure from popular culture, families, schools, peers groups, social service agencies) </a:t>
            </a:r>
          </a:p>
          <a:p>
            <a:pPr>
              <a:buFont typeface="Arial" pitchFamily="34" charset="0"/>
              <a:buChar char="•"/>
            </a:pPr>
            <a:endParaRPr lang="en-US" sz="2400" b="0" dirty="0"/>
          </a:p>
          <a:p>
            <a:endParaRPr lang="en-US" dirty="0"/>
          </a:p>
        </p:txBody>
      </p:sp>
      <p:sp>
        <p:nvSpPr>
          <p:cNvPr id="2" name="Title 1"/>
          <p:cNvSpPr>
            <a:spLocks noGrp="1"/>
          </p:cNvSpPr>
          <p:nvPr>
            <p:ph type="title"/>
          </p:nvPr>
        </p:nvSpPr>
        <p:spPr>
          <a:xfrm>
            <a:off x="457200" y="228600"/>
            <a:ext cx="8229600" cy="914400"/>
          </a:xfrm>
        </p:spPr>
        <p:txBody>
          <a:bodyPr/>
          <a:lstStyle/>
          <a:p>
            <a:pPr algn="ctr"/>
            <a:r>
              <a:rPr lang="en-US" sz="3600" dirty="0" smtClean="0"/>
              <a:t>Prevalence vs. Incidence</a:t>
            </a:r>
            <a:endParaRPr lang="en-US" sz="3600" dirty="0"/>
          </a:p>
        </p:txBody>
      </p:sp>
    </p:spTree>
    <p:extLst>
      <p:ext uri="{BB962C8B-B14F-4D97-AF65-F5344CB8AC3E}">
        <p14:creationId xmlns:p14="http://schemas.microsoft.com/office/powerpoint/2010/main" val="2971332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566" y="1114019"/>
            <a:ext cx="7520940" cy="3579849"/>
          </a:xfrm>
        </p:spPr>
        <p:txBody>
          <a:bodyPr vert="horz" lIns="91440" tIns="45720" rIns="91440" bIns="45720" rtlCol="0" anchor="t">
            <a:normAutofit/>
          </a:bodyPr>
          <a:lstStyle/>
          <a:p>
            <a:pPr marL="457200" indent="-457200">
              <a:buFont typeface="Arial" pitchFamily="34" charset="0"/>
              <a:buChar char="•"/>
            </a:pPr>
            <a:r>
              <a:rPr lang="en-US" sz="3200" dirty="0"/>
              <a:t>WPATH (7th Edition, </a:t>
            </a:r>
            <a:r>
              <a:rPr lang="en-US" sz="3200" dirty="0" smtClean="0"/>
              <a:t>2012)</a:t>
            </a:r>
          </a:p>
          <a:p>
            <a:pPr marL="0" indent="0"/>
            <a:endParaRPr lang="en-US" sz="3200" dirty="0"/>
          </a:p>
          <a:p>
            <a:pPr marL="457200" indent="-457200">
              <a:buFont typeface="Arial" pitchFamily="34" charset="0"/>
              <a:buChar char="•"/>
            </a:pPr>
            <a:r>
              <a:rPr lang="en-US" sz="3200" dirty="0"/>
              <a:t>Informed </a:t>
            </a:r>
            <a:r>
              <a:rPr lang="en-US" sz="3200" dirty="0" smtClean="0"/>
              <a:t>Consent</a:t>
            </a:r>
          </a:p>
          <a:p>
            <a:pPr marL="457200" indent="-457200">
              <a:buFont typeface="Arial" pitchFamily="34" charset="0"/>
              <a:buChar char="•"/>
            </a:pPr>
            <a:r>
              <a:rPr lang="en-US" sz="3200" dirty="0" smtClean="0"/>
              <a:t>Medical </a:t>
            </a:r>
            <a:r>
              <a:rPr lang="en-US" sz="3200" dirty="0"/>
              <a:t>Decision Making Capacity</a:t>
            </a:r>
          </a:p>
        </p:txBody>
      </p:sp>
      <p:sp>
        <p:nvSpPr>
          <p:cNvPr id="2" name="Title 1"/>
          <p:cNvSpPr>
            <a:spLocks noGrp="1"/>
          </p:cNvSpPr>
          <p:nvPr>
            <p:ph type="title"/>
          </p:nvPr>
        </p:nvSpPr>
        <p:spPr/>
        <p:txBody>
          <a:bodyPr/>
          <a:lstStyle/>
          <a:p>
            <a:r>
              <a:rPr lang="en-US" dirty="0"/>
              <a:t>Trans Models of Care</a:t>
            </a:r>
          </a:p>
        </p:txBody>
      </p:sp>
      <p:pic>
        <p:nvPicPr>
          <p:cNvPr id="4" name="Picture 3"/>
          <p:cNvPicPr>
            <a:picLocks noChangeAspect="1"/>
          </p:cNvPicPr>
          <p:nvPr/>
        </p:nvPicPr>
        <p:blipFill>
          <a:blip r:embed="rId3"/>
          <a:stretch>
            <a:fillRect/>
          </a:stretch>
        </p:blipFill>
        <p:spPr>
          <a:xfrm>
            <a:off x="5257800" y="1600200"/>
            <a:ext cx="3352800" cy="850033"/>
          </a:xfrm>
          <a:prstGeom prst="rect">
            <a:avLst/>
          </a:prstGeom>
        </p:spPr>
      </p:pic>
      <p:pic>
        <p:nvPicPr>
          <p:cNvPr id="5" name="Picture 4"/>
          <p:cNvPicPr>
            <a:picLocks noChangeAspect="1"/>
          </p:cNvPicPr>
          <p:nvPr/>
        </p:nvPicPr>
        <p:blipFill>
          <a:blip r:embed="rId4"/>
          <a:stretch>
            <a:fillRect/>
          </a:stretch>
        </p:blipFill>
        <p:spPr>
          <a:xfrm rot="21000000">
            <a:off x="4686489" y="3673635"/>
            <a:ext cx="2743200" cy="20574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clrChange>
              <a:clrFrom>
                <a:srgbClr val="FCFCFC"/>
              </a:clrFrom>
              <a:clrTo>
                <a:srgbClr val="FCFCFC">
                  <a:alpha val="0"/>
                </a:srgbClr>
              </a:clrTo>
            </a:clrChange>
          </a:blip>
          <a:stretch>
            <a:fillRect/>
          </a:stretch>
        </p:blipFill>
        <p:spPr>
          <a:xfrm>
            <a:off x="914400" y="3581400"/>
            <a:ext cx="2891440" cy="3048001"/>
          </a:xfrm>
          <a:prstGeom prst="rect">
            <a:avLst/>
          </a:prstGeom>
        </p:spPr>
      </p:pic>
    </p:spTree>
    <p:extLst>
      <p:ext uri="{BB962C8B-B14F-4D97-AF65-F5344CB8AC3E}">
        <p14:creationId xmlns:p14="http://schemas.microsoft.com/office/powerpoint/2010/main" val="2256070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822960" y="1371600"/>
            <a:ext cx="7520940" cy="3962400"/>
          </a:xfrm>
        </p:spPr>
        <p:txBody>
          <a:bodyPr rtlCol="0">
            <a:normAutofit fontScale="92500" lnSpcReduction="20000"/>
          </a:bodyPr>
          <a:lstStyle/>
          <a:p>
            <a:pPr marL="274320" indent="-274320" fontAlgn="auto">
              <a:spcAft>
                <a:spcPts val="0"/>
              </a:spcAft>
              <a:buClr>
                <a:schemeClr val="tx1">
                  <a:lumMod val="75000"/>
                  <a:lumOff val="25000"/>
                </a:schemeClr>
              </a:buClr>
              <a:buFont typeface="Wingdings 2"/>
              <a:buChar char=""/>
              <a:defRPr/>
            </a:pPr>
            <a:r>
              <a:rPr lang="en-US" sz="2800" b="0" dirty="0" smtClean="0">
                <a:solidFill>
                  <a:schemeClr val="tx1">
                    <a:lumMod val="75000"/>
                    <a:lumOff val="25000"/>
                  </a:schemeClr>
                </a:solidFill>
                <a:latin typeface="Calibri" charset="0"/>
              </a:rPr>
              <a:t>Emotional distress/depression/suicide </a:t>
            </a:r>
          </a:p>
          <a:p>
            <a:pPr marL="274320" indent="-274320" fontAlgn="auto">
              <a:spcAft>
                <a:spcPts val="0"/>
              </a:spcAft>
              <a:buClr>
                <a:schemeClr val="tx1">
                  <a:lumMod val="75000"/>
                  <a:lumOff val="25000"/>
                </a:schemeClr>
              </a:buClr>
              <a:buFont typeface="Wingdings 2"/>
              <a:buChar char=""/>
              <a:defRPr/>
            </a:pPr>
            <a:r>
              <a:rPr lang="en-US" sz="2800" b="0" dirty="0" smtClean="0">
                <a:solidFill>
                  <a:schemeClr val="tx1">
                    <a:lumMod val="75000"/>
                    <a:lumOff val="25000"/>
                  </a:schemeClr>
                </a:solidFill>
                <a:latin typeface="Calibri" charset="0"/>
              </a:rPr>
              <a:t>Absence </a:t>
            </a:r>
            <a:r>
              <a:rPr lang="en-US" sz="2800" b="0" dirty="0">
                <a:solidFill>
                  <a:schemeClr val="tx1">
                    <a:lumMod val="75000"/>
                    <a:lumOff val="25000"/>
                  </a:schemeClr>
                </a:solidFill>
                <a:latin typeface="Calibri" charset="0"/>
              </a:rPr>
              <a:t>of role models</a:t>
            </a:r>
          </a:p>
          <a:p>
            <a:pPr marL="274320" indent="-274320" fontAlgn="auto">
              <a:spcAft>
                <a:spcPts val="0"/>
              </a:spcAft>
              <a:buClr>
                <a:schemeClr val="tx1">
                  <a:lumMod val="75000"/>
                  <a:lumOff val="25000"/>
                </a:schemeClr>
              </a:buClr>
              <a:buFont typeface="Wingdings 2"/>
              <a:buChar char=""/>
              <a:defRPr/>
            </a:pPr>
            <a:r>
              <a:rPr lang="en-US" sz="2800" b="0" dirty="0" smtClean="0">
                <a:solidFill>
                  <a:schemeClr val="tx1">
                    <a:lumMod val="75000"/>
                    <a:lumOff val="25000"/>
                  </a:schemeClr>
                </a:solidFill>
                <a:latin typeface="Calibri" charset="0"/>
              </a:rPr>
              <a:t>Isolation; minimal </a:t>
            </a:r>
            <a:r>
              <a:rPr lang="en-US" sz="2800" b="0" dirty="0">
                <a:solidFill>
                  <a:schemeClr val="tx1">
                    <a:lumMod val="75000"/>
                    <a:lumOff val="25000"/>
                  </a:schemeClr>
                </a:solidFill>
                <a:latin typeface="Calibri" charset="0"/>
              </a:rPr>
              <a:t>external support &amp; validation</a:t>
            </a:r>
          </a:p>
          <a:p>
            <a:pPr marL="274320" indent="-274320" fontAlgn="auto">
              <a:spcAft>
                <a:spcPts val="0"/>
              </a:spcAft>
              <a:buClr>
                <a:schemeClr val="tx1">
                  <a:lumMod val="75000"/>
                  <a:lumOff val="25000"/>
                </a:schemeClr>
              </a:buClr>
              <a:buFont typeface="Wingdings 2"/>
              <a:buChar char=""/>
              <a:defRPr/>
            </a:pPr>
            <a:r>
              <a:rPr lang="en-US" sz="2800" b="0" dirty="0" smtClean="0">
                <a:solidFill>
                  <a:schemeClr val="tx1">
                    <a:lumMod val="75000"/>
                    <a:lumOff val="25000"/>
                  </a:schemeClr>
                </a:solidFill>
                <a:latin typeface="Calibri" charset="0"/>
              </a:rPr>
              <a:t>Internalized homo/trans phobia; numerous prejudices/stereotypes</a:t>
            </a:r>
            <a:endParaRPr lang="en-US" sz="2800" b="0" dirty="0">
              <a:solidFill>
                <a:schemeClr val="tx1">
                  <a:lumMod val="75000"/>
                  <a:lumOff val="25000"/>
                </a:schemeClr>
              </a:solidFill>
              <a:latin typeface="Calibri" charset="0"/>
            </a:endParaRPr>
          </a:p>
          <a:p>
            <a:pPr marL="274320" indent="-274320" fontAlgn="auto">
              <a:spcAft>
                <a:spcPts val="0"/>
              </a:spcAft>
              <a:buClr>
                <a:schemeClr val="tx1">
                  <a:lumMod val="75000"/>
                  <a:lumOff val="25000"/>
                </a:schemeClr>
              </a:buClr>
              <a:buFont typeface="Wingdings 2"/>
              <a:buChar char=""/>
              <a:defRPr/>
            </a:pPr>
            <a:r>
              <a:rPr lang="en-US" sz="2800" b="0" dirty="0" smtClean="0">
                <a:solidFill>
                  <a:schemeClr val="tx1">
                    <a:lumMod val="75000"/>
                    <a:lumOff val="25000"/>
                  </a:schemeClr>
                </a:solidFill>
                <a:latin typeface="Calibri" charset="0"/>
              </a:rPr>
              <a:t>Family conflict</a:t>
            </a:r>
            <a:endParaRPr lang="en-US" sz="2800" b="0" dirty="0">
              <a:solidFill>
                <a:schemeClr val="tx1">
                  <a:lumMod val="75000"/>
                  <a:lumOff val="25000"/>
                </a:schemeClr>
              </a:solidFill>
              <a:latin typeface="Calibri" charset="0"/>
            </a:endParaRPr>
          </a:p>
          <a:p>
            <a:pPr marL="274320" indent="-274320" fontAlgn="auto">
              <a:spcAft>
                <a:spcPts val="0"/>
              </a:spcAft>
              <a:buClr>
                <a:schemeClr val="tx1">
                  <a:lumMod val="75000"/>
                  <a:lumOff val="25000"/>
                </a:schemeClr>
              </a:buClr>
              <a:buFont typeface="Wingdings 2"/>
              <a:buChar char=""/>
              <a:defRPr/>
            </a:pPr>
            <a:r>
              <a:rPr lang="en-US" sz="2800" b="0" dirty="0" smtClean="0">
                <a:solidFill>
                  <a:schemeClr val="tx1">
                    <a:lumMod val="75000"/>
                    <a:lumOff val="25000"/>
                  </a:schemeClr>
                </a:solidFill>
                <a:latin typeface="Calibri" charset="0"/>
              </a:rPr>
              <a:t>Stigma/minority stress</a:t>
            </a:r>
            <a:endParaRPr lang="en-US" sz="2800" b="0" dirty="0">
              <a:solidFill>
                <a:schemeClr val="tx1">
                  <a:lumMod val="75000"/>
                  <a:lumOff val="25000"/>
                </a:schemeClr>
              </a:solidFill>
              <a:latin typeface="Calibri" charset="0"/>
            </a:endParaRPr>
          </a:p>
          <a:p>
            <a:pPr marL="274320" indent="-274320" fontAlgn="auto">
              <a:spcAft>
                <a:spcPts val="0"/>
              </a:spcAft>
              <a:buClr>
                <a:schemeClr val="tx1">
                  <a:lumMod val="75000"/>
                  <a:lumOff val="25000"/>
                </a:schemeClr>
              </a:buClr>
              <a:buFont typeface="Wingdings 2"/>
              <a:buChar char=""/>
              <a:defRPr/>
            </a:pPr>
            <a:r>
              <a:rPr lang="en-US" sz="2800" b="0" dirty="0">
                <a:solidFill>
                  <a:schemeClr val="tx1">
                    <a:lumMod val="75000"/>
                    <a:lumOff val="25000"/>
                  </a:schemeClr>
                </a:solidFill>
                <a:latin typeface="Calibri" charset="0"/>
              </a:rPr>
              <a:t>Fear of verbal </a:t>
            </a:r>
            <a:r>
              <a:rPr lang="en-US" sz="2800" b="0" dirty="0" smtClean="0">
                <a:solidFill>
                  <a:schemeClr val="tx1">
                    <a:lumMod val="75000"/>
                    <a:lumOff val="25000"/>
                  </a:schemeClr>
                </a:solidFill>
                <a:latin typeface="Calibri" charset="0"/>
              </a:rPr>
              <a:t>harassment &amp; </a:t>
            </a:r>
            <a:r>
              <a:rPr lang="en-US" sz="2800" b="0" dirty="0">
                <a:solidFill>
                  <a:schemeClr val="tx1">
                    <a:lumMod val="75000"/>
                    <a:lumOff val="25000"/>
                  </a:schemeClr>
                </a:solidFill>
                <a:latin typeface="Calibri" charset="0"/>
              </a:rPr>
              <a:t>physical </a:t>
            </a:r>
            <a:r>
              <a:rPr lang="en-US" sz="2800" b="0" dirty="0" smtClean="0">
                <a:solidFill>
                  <a:schemeClr val="tx1">
                    <a:lumMod val="75000"/>
                    <a:lumOff val="25000"/>
                  </a:schemeClr>
                </a:solidFill>
                <a:latin typeface="Calibri" charset="0"/>
              </a:rPr>
              <a:t>violence</a:t>
            </a:r>
          </a:p>
          <a:p>
            <a:pPr marL="274320" indent="-274320" fontAlgn="auto">
              <a:spcAft>
                <a:spcPts val="0"/>
              </a:spcAft>
              <a:buClr>
                <a:schemeClr val="tx1">
                  <a:lumMod val="75000"/>
                  <a:lumOff val="25000"/>
                </a:schemeClr>
              </a:buClr>
              <a:buFont typeface="Wingdings 2"/>
              <a:buChar char=""/>
              <a:defRPr/>
            </a:pPr>
            <a:r>
              <a:rPr lang="en-US" sz="2800" b="0" dirty="0" smtClean="0">
                <a:solidFill>
                  <a:schemeClr val="tx1">
                    <a:lumMod val="75000"/>
                    <a:lumOff val="25000"/>
                  </a:schemeClr>
                </a:solidFill>
                <a:latin typeface="Calibri" charset="0"/>
              </a:rPr>
              <a:t>School performance</a:t>
            </a:r>
          </a:p>
          <a:p>
            <a:pPr marL="274320" indent="-274320" fontAlgn="auto">
              <a:spcAft>
                <a:spcPts val="0"/>
              </a:spcAft>
              <a:buClr>
                <a:schemeClr val="tx1">
                  <a:lumMod val="75000"/>
                  <a:lumOff val="25000"/>
                </a:schemeClr>
              </a:buClr>
              <a:buFont typeface="Wingdings 2"/>
              <a:buChar char=""/>
              <a:defRPr/>
            </a:pPr>
            <a:r>
              <a:rPr lang="en-US" sz="2800" b="0" dirty="0" smtClean="0">
                <a:solidFill>
                  <a:schemeClr val="tx1">
                    <a:lumMod val="75000"/>
                    <a:lumOff val="25000"/>
                  </a:schemeClr>
                </a:solidFill>
                <a:latin typeface="Calibri" charset="0"/>
              </a:rPr>
              <a:t>Negative health outcomes</a:t>
            </a:r>
          </a:p>
        </p:txBody>
      </p:sp>
      <p:sp>
        <p:nvSpPr>
          <p:cNvPr id="45058" name="Rectangle 2"/>
          <p:cNvSpPr>
            <a:spLocks noGrp="1" noChangeArrowheads="1"/>
          </p:cNvSpPr>
          <p:nvPr>
            <p:ph type="title"/>
          </p:nvPr>
        </p:nvSpPr>
        <p:spPr>
          <a:xfrm>
            <a:off x="457200" y="320040"/>
            <a:ext cx="7239000" cy="1143000"/>
          </a:xfrm>
        </p:spPr>
        <p:txBody>
          <a:bodyPr rtlCol="0">
            <a:normAutofit fontScale="90000"/>
          </a:bodyPr>
          <a:lstStyle/>
          <a:p>
            <a:pPr algn="ctr" fontAlgn="auto">
              <a:spcAft>
                <a:spcPts val="0"/>
              </a:spcAft>
              <a:defRPr/>
            </a:pPr>
            <a:r>
              <a:rPr lang="en-US" dirty="0" smtClean="0">
                <a:solidFill>
                  <a:schemeClr val="tx1">
                    <a:lumMod val="75000"/>
                    <a:lumOff val="25000"/>
                  </a:schemeClr>
                </a:solidFill>
              </a:rPr>
              <a:t/>
            </a:r>
            <a:br>
              <a:rPr lang="en-US" dirty="0" smtClean="0">
                <a:solidFill>
                  <a:schemeClr val="tx1">
                    <a:lumMod val="75000"/>
                    <a:lumOff val="25000"/>
                  </a:schemeClr>
                </a:solidFill>
              </a:rPr>
            </a:br>
            <a:endParaRPr lang="en-US" dirty="0">
              <a:solidFill>
                <a:schemeClr val="tx1">
                  <a:lumMod val="75000"/>
                  <a:lumOff val="25000"/>
                </a:schemeClr>
              </a:solidFill>
            </a:endParaRPr>
          </a:p>
        </p:txBody>
      </p:sp>
      <p:sp>
        <p:nvSpPr>
          <p:cNvPr id="4" name="Rectangle 2"/>
          <p:cNvSpPr txBox="1">
            <a:spLocks noChangeArrowheads="1"/>
          </p:cNvSpPr>
          <p:nvPr/>
        </p:nvSpPr>
        <p:spPr>
          <a:xfrm>
            <a:off x="571500" y="304800"/>
            <a:ext cx="7239000" cy="914400"/>
          </a:xfrm>
          <a:prstGeom prst="rect">
            <a:avLst/>
          </a:prstGeom>
        </p:spPr>
        <p:txBody>
          <a:bodyPr lIns="45720" tIns="0" rIns="45720" bIns="0" anchor="b">
            <a:normAutofit fontScale="975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fontAlgn="auto">
              <a:spcAft>
                <a:spcPts val="0"/>
              </a:spcAft>
              <a:defRPr/>
            </a:pPr>
            <a:r>
              <a:rPr lang="en-US" sz="2800" b="0" dirty="0" smtClean="0">
                <a:solidFill>
                  <a:schemeClr val="tx1">
                    <a:lumMod val="75000"/>
                    <a:lumOff val="25000"/>
                  </a:schemeClr>
                </a:solidFill>
              </a:rPr>
              <a:t>Summary of Risk Factors &amp; Stressors </a:t>
            </a:r>
            <a:r>
              <a:rPr lang="en-US" sz="2800" b="0" u="sng" dirty="0" smtClean="0">
                <a:solidFill>
                  <a:schemeClr val="tx1">
                    <a:lumMod val="75000"/>
                    <a:lumOff val="25000"/>
                  </a:schemeClr>
                </a:solidFill>
              </a:rPr>
              <a:t>Particular</a:t>
            </a:r>
            <a:r>
              <a:rPr lang="en-US" sz="2800" b="0" dirty="0" smtClean="0">
                <a:solidFill>
                  <a:schemeClr val="tx1">
                    <a:lumMod val="75000"/>
                    <a:lumOff val="25000"/>
                  </a:schemeClr>
                </a:solidFill>
              </a:rPr>
              <a:t> </a:t>
            </a:r>
            <a:r>
              <a:rPr lang="en-US" sz="2800" b="0" smtClean="0">
                <a:solidFill>
                  <a:schemeClr val="tx1">
                    <a:lumMod val="75000"/>
                    <a:lumOff val="25000"/>
                  </a:schemeClr>
                </a:solidFill>
              </a:rPr>
              <a:t>to LGB-GV </a:t>
            </a:r>
            <a:r>
              <a:rPr lang="en-US" sz="2800" b="0" dirty="0" smtClean="0">
                <a:solidFill>
                  <a:schemeClr val="tx1">
                    <a:lumMod val="75000"/>
                    <a:lumOff val="25000"/>
                  </a:schemeClr>
                </a:solidFill>
              </a:rPr>
              <a:t>Youth</a:t>
            </a:r>
            <a:endParaRPr lang="en-US" sz="2800" b="0" dirty="0">
              <a:solidFill>
                <a:schemeClr val="tx1">
                  <a:lumMod val="75000"/>
                  <a:lumOff val="25000"/>
                </a:schemeClr>
              </a:solidFill>
            </a:endParaRPr>
          </a:p>
        </p:txBody>
      </p:sp>
    </p:spTree>
    <p:extLst>
      <p:ext uri="{BB962C8B-B14F-4D97-AF65-F5344CB8AC3E}">
        <p14:creationId xmlns:p14="http://schemas.microsoft.com/office/powerpoint/2010/main" val="1877622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05000"/>
            <a:ext cx="7886700" cy="4606925"/>
          </a:xfrm>
        </p:spPr>
        <p:txBody>
          <a:bodyPr>
            <a:normAutofit/>
          </a:bodyPr>
          <a:lstStyle/>
          <a:p>
            <a:pPr marL="274320" indent="-274320" fontAlgn="auto">
              <a:spcAft>
                <a:spcPts val="0"/>
              </a:spcAft>
              <a:buFont typeface="Wingdings 2"/>
              <a:buChar char=""/>
              <a:defRPr/>
            </a:pPr>
            <a:r>
              <a:rPr lang="en-US" sz="2400" b="0" dirty="0" smtClean="0"/>
              <a:t>Rates are higher for depression, suicidal ideation &amp; attempts, substance use &amp; sexual health risks</a:t>
            </a:r>
          </a:p>
          <a:p>
            <a:pPr marL="274320" indent="-274320" fontAlgn="auto">
              <a:spcAft>
                <a:spcPts val="0"/>
              </a:spcAft>
              <a:buFont typeface="Wingdings 2"/>
              <a:buChar char=""/>
              <a:defRPr/>
            </a:pPr>
            <a:r>
              <a:rPr lang="en-US" sz="2400" b="0" dirty="0" smtClean="0"/>
              <a:t>43% report a current depression</a:t>
            </a:r>
          </a:p>
          <a:p>
            <a:pPr marL="274320" indent="-274320" fontAlgn="auto">
              <a:spcAft>
                <a:spcPts val="0"/>
              </a:spcAft>
              <a:buFont typeface="Wingdings 2"/>
              <a:buChar char=""/>
              <a:defRPr/>
            </a:pPr>
            <a:r>
              <a:rPr lang="en-US" sz="2400" b="0" dirty="0" smtClean="0"/>
              <a:t>More than half (54%) reported at least 1 substance use related problem</a:t>
            </a:r>
          </a:p>
          <a:p>
            <a:pPr marL="274320" indent="-274320" fontAlgn="auto">
              <a:spcAft>
                <a:spcPts val="0"/>
              </a:spcAft>
              <a:buFont typeface="Wingdings 2"/>
              <a:buChar char=""/>
              <a:defRPr/>
            </a:pPr>
            <a:r>
              <a:rPr lang="en-US" sz="2400" b="0" dirty="0" smtClean="0"/>
              <a:t>40% reported at least 1 lifetime suicide attempt</a:t>
            </a:r>
          </a:p>
          <a:p>
            <a:pPr marL="274320" indent="-274320" fontAlgn="auto">
              <a:spcAft>
                <a:spcPts val="0"/>
              </a:spcAft>
              <a:buFont typeface="Wingdings 2"/>
              <a:buChar char=""/>
              <a:defRPr/>
            </a:pPr>
            <a:r>
              <a:rPr lang="en-US" sz="2400" b="0" dirty="0" smtClean="0"/>
              <a:t>As a whole, about half the sample of LGB adults demonstrate mental health and substance use problems</a:t>
            </a:r>
          </a:p>
          <a:p>
            <a:pPr marL="0" indent="0" fontAlgn="auto">
              <a:spcAft>
                <a:spcPts val="0"/>
              </a:spcAft>
              <a:buFont typeface="Wingdings 2"/>
              <a:buNone/>
              <a:defRPr/>
            </a:pPr>
            <a:r>
              <a:rPr lang="en-US" sz="1400" dirty="0" smtClean="0"/>
              <a:t>Ryan et al, 2009</a:t>
            </a:r>
          </a:p>
          <a:p>
            <a:pPr marL="0" indent="0" fontAlgn="auto">
              <a:spcAft>
                <a:spcPts val="0"/>
              </a:spcAft>
              <a:buFont typeface="Wingdings 2"/>
              <a:buNone/>
              <a:defRPr/>
            </a:pPr>
            <a:endParaRPr lang="en-US" sz="1800" dirty="0" smtClean="0"/>
          </a:p>
          <a:p>
            <a:pPr marL="274320" indent="-274320" fontAlgn="auto">
              <a:spcAft>
                <a:spcPts val="0"/>
              </a:spcAft>
              <a:buFont typeface="Wingdings 2"/>
              <a:buChar char=""/>
              <a:defRPr/>
            </a:pPr>
            <a:endParaRPr lang="en-US" dirty="0"/>
          </a:p>
        </p:txBody>
      </p:sp>
      <p:sp>
        <p:nvSpPr>
          <p:cNvPr id="2" name="Title 1"/>
          <p:cNvSpPr>
            <a:spLocks noGrp="1"/>
          </p:cNvSpPr>
          <p:nvPr>
            <p:ph type="title"/>
          </p:nvPr>
        </p:nvSpPr>
        <p:spPr>
          <a:xfrm>
            <a:off x="457200" y="320040"/>
            <a:ext cx="7924800" cy="1432560"/>
          </a:xfrm>
        </p:spPr>
        <p:txBody>
          <a:bodyPr>
            <a:normAutofit fontScale="90000"/>
          </a:bodyPr>
          <a:lstStyle/>
          <a:p>
            <a:pPr algn="ctr" fontAlgn="auto">
              <a:spcAft>
                <a:spcPts val="0"/>
              </a:spcAft>
              <a:defRPr/>
            </a:pPr>
            <a:r>
              <a:rPr lang="en-US" dirty="0" smtClean="0"/>
              <a:t>Risk factors for LGBT Youth: Prevalence of Negative Health Outcomes</a:t>
            </a:r>
            <a:endParaRPr lang="en-US" dirty="0"/>
          </a:p>
        </p:txBody>
      </p:sp>
    </p:spTree>
    <p:extLst>
      <p:ext uri="{BB962C8B-B14F-4D97-AF65-F5344CB8AC3E}">
        <p14:creationId xmlns:p14="http://schemas.microsoft.com/office/powerpoint/2010/main" val="4225822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8194" name="Picture 2" descr="C:\Users\LSAUNDE\AppData\Local\Microsoft\Windows\Temporary Internet Files\Content.Outlook\1WX39QSK\Screen Shot 2019-10-28 at 4.21.51 PM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47637"/>
            <a:ext cx="8705850" cy="656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887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7170" name="Picture 2" descr="C:\Users\LSAUNDE\AppData\Local\Microsoft\Windows\Temporary Internet Files\Content.Outlook\1WX39QSK\Screen Shot 2019-10-28 at 4.22.22 PM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 y="171450"/>
            <a:ext cx="8715375"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116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normAutofit/>
          </a:bodyPr>
          <a:lstStyle/>
          <a:p>
            <a:pPr marL="68580" indent="0">
              <a:buNone/>
            </a:pPr>
            <a:r>
              <a:rPr lang="en-US" sz="2400" dirty="0" smtClean="0"/>
              <a:t>Three Layers </a:t>
            </a:r>
            <a:r>
              <a:rPr lang="en-US" sz="2400" dirty="0"/>
              <a:t>of Additional </a:t>
            </a:r>
            <a:r>
              <a:rPr lang="en-US" sz="2400" dirty="0" smtClean="0"/>
              <a:t>Stress:</a:t>
            </a:r>
          </a:p>
          <a:p>
            <a:pPr marL="68580" indent="0">
              <a:buNone/>
            </a:pPr>
            <a:r>
              <a:rPr lang="en-US" sz="2400" dirty="0" smtClean="0"/>
              <a:t>1.  Minority Stress  (Burgess, 2000)</a:t>
            </a:r>
          </a:p>
          <a:p>
            <a:pPr lvl="1"/>
            <a:r>
              <a:rPr lang="en-US" sz="2400" dirty="0" smtClean="0"/>
              <a:t>Concealment, feeling invisible, hiding one’s true identity; </a:t>
            </a:r>
            <a:r>
              <a:rPr lang="en-US" sz="2400" dirty="0" err="1" smtClean="0"/>
              <a:t>microaggressions</a:t>
            </a:r>
            <a:r>
              <a:rPr lang="en-US" sz="2400" dirty="0" smtClean="0"/>
              <a:t>  </a:t>
            </a:r>
          </a:p>
          <a:p>
            <a:pPr marL="68580" indent="0">
              <a:buNone/>
            </a:pPr>
            <a:r>
              <a:rPr lang="en-US" sz="2400" dirty="0" smtClean="0"/>
              <a:t>2.  Family Rejection  </a:t>
            </a:r>
          </a:p>
          <a:p>
            <a:pPr marL="68580" indent="0">
              <a:buNone/>
            </a:pPr>
            <a:r>
              <a:rPr lang="en-US" sz="2400" dirty="0" smtClean="0"/>
              <a:t>3.  Social Stigma  (Meyer, 2003)</a:t>
            </a:r>
          </a:p>
          <a:p>
            <a:pPr lvl="1"/>
            <a:r>
              <a:rPr lang="en-US" sz="2400" dirty="0" smtClean="0"/>
              <a:t>Expectation of, or experiences of, being discriminated against based on identity </a:t>
            </a:r>
          </a:p>
          <a:p>
            <a:pPr lvl="1"/>
            <a:r>
              <a:rPr lang="en-US" sz="2400" dirty="0" smtClean="0"/>
              <a:t>Prejudice as trauma </a:t>
            </a:r>
          </a:p>
        </p:txBody>
      </p:sp>
      <p:sp>
        <p:nvSpPr>
          <p:cNvPr id="2" name="Title 1"/>
          <p:cNvSpPr>
            <a:spLocks noGrp="1"/>
          </p:cNvSpPr>
          <p:nvPr>
            <p:ph type="title"/>
          </p:nvPr>
        </p:nvSpPr>
        <p:spPr>
          <a:xfrm>
            <a:off x="533400" y="1219200"/>
            <a:ext cx="8229600" cy="152400"/>
          </a:xfrm>
        </p:spPr>
        <p:txBody>
          <a:bodyPr>
            <a:normAutofit fontScale="90000"/>
          </a:bodyPr>
          <a:lstStyle/>
          <a:p>
            <a:pPr algn="ctr"/>
            <a:r>
              <a:rPr lang="en-US" b="0" dirty="0" smtClean="0"/>
              <a:t>Why LGBTQ are overrepresented in the mental health population</a:t>
            </a:r>
            <a:br>
              <a:rPr lang="en-US" b="0" dirty="0" smtClean="0"/>
            </a:br>
            <a:r>
              <a:rPr lang="en-US" b="0" dirty="0"/>
              <a:t/>
            </a:r>
            <a:br>
              <a:rPr lang="en-US" b="0" dirty="0"/>
            </a:br>
            <a:endParaRPr lang="en-US" b="0" dirty="0"/>
          </a:p>
        </p:txBody>
      </p:sp>
      <p:pic>
        <p:nvPicPr>
          <p:cNvPr id="4098" name="Picture 2" descr="C:\Users\LSAUNDE\AppData\Local\Microsoft\Windows\Temporary Internet Files\Content.Outlook\1WX39QSK\Screen Shot 2019-10-28 at 4.22.32 PM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 y="176212"/>
            <a:ext cx="8715375" cy="650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192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052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C:\Users\LSAUNDE\AppData\Local\Microsoft\Windows\Temporary Internet Files\Content.Outlook\1WX39QSK\Screen Shot 2019-10-28 at 4.22.46 PM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61925"/>
            <a:ext cx="8705850" cy="653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655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447800"/>
            <a:ext cx="7520940" cy="4343400"/>
          </a:xfrm>
        </p:spPr>
        <p:txBody>
          <a:bodyPr>
            <a:normAutofit fontScale="92500"/>
          </a:bodyPr>
          <a:lstStyle/>
          <a:p>
            <a:pPr marL="274320" indent="-274320" fontAlgn="auto">
              <a:spcAft>
                <a:spcPts val="0"/>
              </a:spcAft>
              <a:buFont typeface="Wingdings 2"/>
              <a:buChar char=""/>
              <a:defRPr/>
            </a:pPr>
            <a:r>
              <a:rPr lang="en-US" sz="2400" b="0" dirty="0"/>
              <a:t>Young adults who identify as “queer” were more than twice as likely to report lifetime suicide attempts. </a:t>
            </a:r>
            <a:endParaRPr lang="en-US" sz="2400" b="0" dirty="0" smtClean="0"/>
          </a:p>
          <a:p>
            <a:pPr marL="274320" indent="-274320" fontAlgn="auto">
              <a:spcAft>
                <a:spcPts val="0"/>
              </a:spcAft>
              <a:buFont typeface="Wingdings 2"/>
              <a:buChar char=""/>
              <a:defRPr/>
            </a:pPr>
            <a:r>
              <a:rPr lang="en-US" sz="2400" b="0" dirty="0" smtClean="0"/>
              <a:t>Those who do not identify as gay or lesbian and identify as “queer,” may have most difficult struggle to find an authentic, personal sexual identity</a:t>
            </a:r>
          </a:p>
          <a:p>
            <a:pPr marL="274320" indent="-274320" fontAlgn="auto">
              <a:spcAft>
                <a:spcPts val="0"/>
              </a:spcAft>
              <a:buFont typeface="Wingdings 2"/>
              <a:buChar char=""/>
              <a:defRPr/>
            </a:pPr>
            <a:r>
              <a:rPr lang="en-US" sz="2400" b="0" dirty="0" smtClean="0"/>
              <a:t>Creates a lack of fit with LGB community and there are subsequent mental health implications based on inability to identify with gay/lesbian stereotypes, perceptions or expectations</a:t>
            </a:r>
            <a:endParaRPr lang="en-US" sz="2400" b="0" dirty="0"/>
          </a:p>
          <a:p>
            <a:pPr marL="0" indent="0" fontAlgn="auto">
              <a:spcAft>
                <a:spcPts val="0"/>
              </a:spcAft>
              <a:buFont typeface="Wingdings 2"/>
              <a:buNone/>
              <a:defRPr/>
            </a:pPr>
            <a:r>
              <a:rPr lang="en-US" sz="1500" b="0" dirty="0"/>
              <a:t>Ryan , et al, (2010)</a:t>
            </a:r>
          </a:p>
          <a:p>
            <a:pPr marL="274320" indent="-274320" fontAlgn="auto">
              <a:spcAft>
                <a:spcPts val="0"/>
              </a:spcAft>
              <a:buFont typeface="Wingdings 2"/>
              <a:buChar char=""/>
              <a:defRPr/>
            </a:pPr>
            <a:endParaRPr lang="en-US" sz="2400" dirty="0"/>
          </a:p>
        </p:txBody>
      </p:sp>
      <p:sp>
        <p:nvSpPr>
          <p:cNvPr id="2" name="Title 1"/>
          <p:cNvSpPr>
            <a:spLocks noGrp="1"/>
          </p:cNvSpPr>
          <p:nvPr>
            <p:ph type="title"/>
          </p:nvPr>
        </p:nvSpPr>
        <p:spPr>
          <a:xfrm>
            <a:off x="762000" y="320040"/>
            <a:ext cx="7467600" cy="1143000"/>
          </a:xfrm>
        </p:spPr>
        <p:txBody>
          <a:bodyPr>
            <a:normAutofit fontScale="90000"/>
          </a:bodyPr>
          <a:lstStyle/>
          <a:p>
            <a:pPr algn="ctr" fontAlgn="auto">
              <a:spcAft>
                <a:spcPts val="0"/>
              </a:spcAft>
              <a:defRPr/>
            </a:pPr>
            <a:r>
              <a:rPr lang="en-US" dirty="0" smtClean="0"/>
              <a:t>Additional Risk Factors –</a:t>
            </a:r>
            <a:br>
              <a:rPr lang="en-US" dirty="0" smtClean="0"/>
            </a:br>
            <a:r>
              <a:rPr lang="en-US" dirty="0" smtClean="0"/>
              <a:t>Queer Youth</a:t>
            </a:r>
            <a:endParaRPr lang="en-US" dirty="0"/>
          </a:p>
        </p:txBody>
      </p:sp>
      <p:pic>
        <p:nvPicPr>
          <p:cNvPr id="3074" name="Picture 2" descr="C:\Users\LSAUNDE\AppData\Local\Microsoft\Windows\Temporary Internet Files\Content.Outlook\1WX39QSK\Screen Shot 2019-10-28 at 4.21.51 PM (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47637"/>
            <a:ext cx="8705850" cy="65627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SAUNDE\AppData\Local\Microsoft\Windows\Temporary Internet Files\Content.Outlook\1WX39QSK\Screen Shot 2019-10-28 at 4.22.46 PM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161925"/>
            <a:ext cx="8705850" cy="65341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LSAUNDE\AppData\Local\Microsoft\Windows\Temporary Internet Files\Content.Outlook\1WX39QSK\Screen Shot 2019-10-28 at 4.22.00 PM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166687"/>
            <a:ext cx="8705850" cy="65246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906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a:buFont typeface="Arial" pitchFamily="34" charset="0"/>
              <a:buChar char="•"/>
            </a:pPr>
            <a:r>
              <a:rPr lang="en-US" sz="2400" b="0" dirty="0" smtClean="0"/>
              <a:t>Recent study published in 2016 in Journal of Pediatrics</a:t>
            </a:r>
          </a:p>
          <a:p>
            <a:pPr>
              <a:buFont typeface="Arial" pitchFamily="34" charset="0"/>
              <a:buChar char="•"/>
            </a:pPr>
            <a:r>
              <a:rPr lang="en-US" sz="2400" b="0" dirty="0" smtClean="0"/>
              <a:t>Examined mental health of socially transitioned transgender children (ages 3 to 12; n= 73); compared to control group of non-transgender children</a:t>
            </a:r>
          </a:p>
          <a:p>
            <a:pPr>
              <a:buFont typeface="Arial" pitchFamily="34" charset="0"/>
              <a:buChar char="•"/>
            </a:pPr>
            <a:r>
              <a:rPr lang="en-US" sz="2400" b="0" dirty="0" smtClean="0"/>
              <a:t>Results: Socially transitioned trans children have developmentally normative levels of depression and only minimal elevations in anxiety, suggesting psychopathology is not inevitable.</a:t>
            </a:r>
          </a:p>
          <a:p>
            <a:pPr>
              <a:buFont typeface="Arial" pitchFamily="34" charset="0"/>
              <a:buChar char="•"/>
            </a:pPr>
            <a:r>
              <a:rPr lang="en-US" sz="1400" b="0" dirty="0" smtClean="0"/>
              <a:t>Olson, K, et al, Journal of Pediatrics, February, 2016</a:t>
            </a:r>
          </a:p>
          <a:p>
            <a:pPr>
              <a:buFont typeface="Arial" pitchFamily="34" charset="0"/>
              <a:buChar char="•"/>
            </a:pPr>
            <a:endParaRPr lang="en-US" sz="2400" dirty="0" smtClean="0"/>
          </a:p>
          <a:p>
            <a:pPr>
              <a:buFont typeface="Arial" pitchFamily="34" charset="0"/>
              <a:buChar char="•"/>
            </a:pPr>
            <a:endParaRPr lang="en-US" sz="2400" dirty="0" smtClean="0"/>
          </a:p>
          <a:p>
            <a:endParaRPr lang="en-US" dirty="0" smtClean="0"/>
          </a:p>
          <a:p>
            <a:endParaRPr lang="en-US" dirty="0"/>
          </a:p>
        </p:txBody>
      </p:sp>
      <p:sp>
        <p:nvSpPr>
          <p:cNvPr id="2" name="Title 1"/>
          <p:cNvSpPr>
            <a:spLocks noGrp="1"/>
          </p:cNvSpPr>
          <p:nvPr>
            <p:ph type="title"/>
          </p:nvPr>
        </p:nvSpPr>
        <p:spPr/>
        <p:txBody>
          <a:bodyPr>
            <a:normAutofit/>
          </a:bodyPr>
          <a:lstStyle/>
          <a:p>
            <a:pPr algn="ctr"/>
            <a:r>
              <a:rPr lang="en-US" sz="3200" dirty="0" smtClean="0"/>
              <a:t>Mental Health of Trans Children who are Supported in Their Identities</a:t>
            </a:r>
            <a:endParaRPr lang="en-US" sz="3200" dirty="0"/>
          </a:p>
        </p:txBody>
      </p:sp>
    </p:spTree>
    <p:extLst>
      <p:ext uri="{BB962C8B-B14F-4D97-AF65-F5344CB8AC3E}">
        <p14:creationId xmlns:p14="http://schemas.microsoft.com/office/powerpoint/2010/main" val="518584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7520940" cy="4080972"/>
          </a:xfrm>
        </p:spPr>
        <p:txBody>
          <a:bodyPr>
            <a:normAutofit/>
          </a:bodyPr>
          <a:lstStyle/>
          <a:p>
            <a:pPr marL="0" indent="0" algn="ctr">
              <a:buNone/>
            </a:pPr>
            <a:r>
              <a:rPr lang="en-US" sz="3600" b="0" dirty="0" smtClean="0"/>
              <a:t>“A blind, bald, crippled, toothless man who is a hideous hermaphroditic character with neither the force and fitness of a man, nor the gentleness and sensibility of a woman.” </a:t>
            </a:r>
          </a:p>
          <a:p>
            <a:endParaRPr lang="en-US" sz="2400" dirty="0" smtClean="0"/>
          </a:p>
          <a:p>
            <a:endParaRPr lang="en-US" sz="3600" dirty="0"/>
          </a:p>
        </p:txBody>
      </p:sp>
      <p:sp>
        <p:nvSpPr>
          <p:cNvPr id="2" name="Title 1"/>
          <p:cNvSpPr>
            <a:spLocks noGrp="1"/>
          </p:cNvSpPr>
          <p:nvPr>
            <p:ph type="title"/>
          </p:nvPr>
        </p:nvSpPr>
        <p:spPr/>
        <p:txBody>
          <a:bodyPr/>
          <a:lstStyle/>
          <a:p>
            <a:pPr algn="ctr"/>
            <a:r>
              <a:rPr lang="en-US" sz="3600" b="1" dirty="0" smtClean="0"/>
              <a:t>Presidential Politics</a:t>
            </a:r>
            <a:endParaRPr lang="en-US" sz="3600" b="1" dirty="0"/>
          </a:p>
        </p:txBody>
      </p:sp>
    </p:spTree>
    <p:extLst>
      <p:ext uri="{BB962C8B-B14F-4D97-AF65-F5344CB8AC3E}">
        <p14:creationId xmlns:p14="http://schemas.microsoft.com/office/powerpoint/2010/main" val="2793302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458200" cy="5237163"/>
          </a:xfrm>
        </p:spPr>
        <p:txBody>
          <a:bodyPr>
            <a:normAutofit/>
          </a:bodyPr>
          <a:lstStyle/>
          <a:p>
            <a:r>
              <a:rPr lang="en-US" sz="2000" dirty="0" smtClean="0"/>
              <a:t> </a:t>
            </a:r>
            <a:r>
              <a:rPr lang="en-US" sz="2000" b="0" dirty="0"/>
              <a:t>Reframe dress codes to describe what the school considers appropriate clothing without assigning clothing options to particular genders (for example: Many dress codes say, “boys pants and shorts must cover their underwear ; Girls pants, shirts or dresses must cover their underwear. “ Why not say, “all outer clothing (pants, shorts, shirts, dresses and the like) must completely cover all underwear”) </a:t>
            </a:r>
          </a:p>
          <a:p>
            <a:r>
              <a:rPr lang="en-US" sz="2000" b="0" dirty="0" smtClean="0"/>
              <a:t>Eliminate </a:t>
            </a:r>
            <a:r>
              <a:rPr lang="en-US" sz="2000" b="0" dirty="0"/>
              <a:t>gender based sorting of children (i.e. boys line up over here; and the like). </a:t>
            </a:r>
            <a:r>
              <a:rPr lang="en-US" sz="2000" b="0" dirty="0" smtClean="0"/>
              <a:t>Use </a:t>
            </a:r>
            <a:r>
              <a:rPr lang="en-US" sz="2000" b="0" dirty="0"/>
              <a:t>other forms of grouping children (birthdays between January and June; everybody who is wearing something green, etc.) </a:t>
            </a:r>
          </a:p>
          <a:p>
            <a:r>
              <a:rPr lang="en-US" sz="2000" b="0" dirty="0" smtClean="0"/>
              <a:t> </a:t>
            </a:r>
            <a:r>
              <a:rPr lang="en-US" sz="2000" b="0" dirty="0"/>
              <a:t>Consider free choice play areas. If boys want to wear dresses and head to the housekeeping section, they are free to do so. If a girl wants to go to the construction site, do not discourage them. </a:t>
            </a:r>
            <a:endParaRPr lang="en-US" sz="2000" b="0" dirty="0" smtClean="0"/>
          </a:p>
          <a:p>
            <a:r>
              <a:rPr lang="en-US" sz="2000" b="0" dirty="0" smtClean="0"/>
              <a:t>Use of names and pronouns congruent with gender identity</a:t>
            </a:r>
            <a:endParaRPr lang="en-US" sz="2000" b="0" dirty="0"/>
          </a:p>
          <a:p>
            <a:endParaRPr lang="en-US" dirty="0"/>
          </a:p>
        </p:txBody>
      </p:sp>
      <p:sp>
        <p:nvSpPr>
          <p:cNvPr id="2" name="Title 1"/>
          <p:cNvSpPr>
            <a:spLocks noGrp="1"/>
          </p:cNvSpPr>
          <p:nvPr>
            <p:ph type="title"/>
          </p:nvPr>
        </p:nvSpPr>
        <p:spPr>
          <a:xfrm>
            <a:off x="457200" y="320677"/>
            <a:ext cx="8153400" cy="669924"/>
          </a:xfrm>
        </p:spPr>
        <p:txBody>
          <a:bodyPr>
            <a:normAutofit fontScale="90000"/>
          </a:bodyPr>
          <a:lstStyle/>
          <a:p>
            <a:pPr algn="ctr"/>
            <a:r>
              <a:rPr lang="en-US" dirty="0" smtClean="0"/>
              <a:t>Names, Pronouns and other things</a:t>
            </a:r>
            <a:endParaRPr lang="en-US" dirty="0"/>
          </a:p>
        </p:txBody>
      </p:sp>
    </p:spTree>
    <p:extLst>
      <p:ext uri="{BB962C8B-B14F-4D97-AF65-F5344CB8AC3E}">
        <p14:creationId xmlns:p14="http://schemas.microsoft.com/office/powerpoint/2010/main" val="4105850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990600"/>
            <a:ext cx="7520940" cy="3689877"/>
          </a:xfrm>
        </p:spPr>
        <p:txBody>
          <a:bodyPr/>
          <a:lstStyle/>
          <a:p>
            <a:endParaRPr lang="en-US" dirty="0"/>
          </a:p>
        </p:txBody>
      </p:sp>
      <p:sp>
        <p:nvSpPr>
          <p:cNvPr id="2" name="Title 1"/>
          <p:cNvSpPr>
            <a:spLocks noGrp="1"/>
          </p:cNvSpPr>
          <p:nvPr>
            <p:ph type="title"/>
          </p:nvPr>
        </p:nvSpPr>
        <p:spPr>
          <a:xfrm>
            <a:off x="457200" y="320675"/>
            <a:ext cx="7620000" cy="746125"/>
          </a:xfrm>
        </p:spPr>
        <p:txBody>
          <a:bodyPr/>
          <a:lstStyle/>
          <a:p>
            <a:pPr algn="ctr"/>
            <a:r>
              <a:rPr lang="en-US" dirty="0" smtClean="0"/>
              <a:t>Bathroom Politics</a:t>
            </a:r>
            <a:endParaRPr lang="en-US" dirty="0"/>
          </a:p>
        </p:txBody>
      </p:sp>
      <p:pic>
        <p:nvPicPr>
          <p:cNvPr id="5122" name="Picture 2" descr="C:\Users\LSAUNDE\AppData\Local\Microsoft\Windows\Temporary Internet Files\Content.IE5\EC7UB613\IMG_33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066800"/>
            <a:ext cx="5347139" cy="508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057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SAUNDE\Pictures\IMG_595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28801" y="838201"/>
            <a:ext cx="5410200" cy="48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02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SAUNDE\Pictures\IMG_597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524000" y="1143000"/>
            <a:ext cx="6248400" cy="4999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532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SAUNDE\Pictures\Kroger bathroom  sign.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00200" y="762000"/>
            <a:ext cx="51054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335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9218" name="Picture 2" descr="C:\Users\LSAUNDE\AppData\Local\Microsoft\Windows\Temporary Internet Files\Content.Outlook\1WX39QSK\IMG_9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911" y="152400"/>
            <a:ext cx="5104177"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909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05800" cy="5313363"/>
          </a:xfrm>
        </p:spPr>
        <p:txBody>
          <a:bodyPr>
            <a:normAutofit lnSpcReduction="10000"/>
          </a:bodyPr>
          <a:lstStyle/>
          <a:p>
            <a:pPr marL="0" indent="0">
              <a:buNone/>
            </a:pPr>
            <a:r>
              <a:rPr lang="en-US" sz="1800" dirty="0"/>
              <a:t>You may want to implement some of the following suggestions as appropriate to your setting:</a:t>
            </a:r>
          </a:p>
          <a:p>
            <a:r>
              <a:rPr lang="en-US" sz="1800" dirty="0"/>
              <a:t> Wear a button/sticker that promotes awareness;</a:t>
            </a:r>
          </a:p>
          <a:p>
            <a:r>
              <a:rPr lang="en-US" sz="1800" dirty="0"/>
              <a:t> Use magnets or other posted symbols;</a:t>
            </a:r>
          </a:p>
          <a:p>
            <a:r>
              <a:rPr lang="en-US" sz="1800" dirty="0"/>
              <a:t> Assess current posters and add awareness posters that </a:t>
            </a:r>
            <a:r>
              <a:rPr lang="en-US" sz="1800" dirty="0" smtClean="0"/>
              <a:t>include LGBT </a:t>
            </a:r>
            <a:r>
              <a:rPr lang="en-US" sz="1800" dirty="0"/>
              <a:t>examples;</a:t>
            </a:r>
          </a:p>
          <a:p>
            <a:r>
              <a:rPr lang="en-US" sz="1800" dirty="0"/>
              <a:t> Identify and use opportunities to integrate LGBT examples in curriculum, lesson plans, intake and other </a:t>
            </a:r>
            <a:r>
              <a:rPr lang="en-US" sz="1800" dirty="0" smtClean="0"/>
              <a:t>forms, interviews </a:t>
            </a:r>
            <a:r>
              <a:rPr lang="en-US" sz="1800" dirty="0"/>
              <a:t>and other client interactions;</a:t>
            </a:r>
          </a:p>
          <a:p>
            <a:r>
              <a:rPr lang="en-US" sz="1800" dirty="0"/>
              <a:t> Visible non-discrimination statement that explicitly includes orientation and gender identity/expression</a:t>
            </a:r>
          </a:p>
          <a:p>
            <a:r>
              <a:rPr lang="en-US" sz="1800" dirty="0"/>
              <a:t> Provide at least one universal, gender inclusive or gender neutral ‘restroom’ so that people are not </a:t>
            </a:r>
            <a:r>
              <a:rPr lang="en-US" sz="1800" dirty="0" smtClean="0"/>
              <a:t>faced with </a:t>
            </a:r>
            <a:r>
              <a:rPr lang="en-US" sz="1800" dirty="0"/>
              <a:t>the issue of choosing the ‘right’ or ‘wrong’ bathroom</a:t>
            </a:r>
            <a:r>
              <a:rPr lang="en-US" sz="1800" dirty="0" smtClean="0"/>
              <a:t>;</a:t>
            </a:r>
          </a:p>
          <a:p>
            <a:endParaRPr lang="en-US" sz="1800" dirty="0"/>
          </a:p>
          <a:p>
            <a:r>
              <a:rPr lang="en-US" sz="1800" dirty="0"/>
              <a:t> Providing LGBTI specific media such as this resource guide, local or national magazines or newsletters. </a:t>
            </a:r>
            <a:r>
              <a:rPr lang="en-US" sz="1800" dirty="0" smtClean="0"/>
              <a:t>Post appropriate </a:t>
            </a:r>
            <a:r>
              <a:rPr lang="en-US" sz="1800" dirty="0"/>
              <a:t>resource information and activities.</a:t>
            </a:r>
          </a:p>
        </p:txBody>
      </p:sp>
      <p:sp>
        <p:nvSpPr>
          <p:cNvPr id="2" name="Title 1"/>
          <p:cNvSpPr>
            <a:spLocks noGrp="1"/>
          </p:cNvSpPr>
          <p:nvPr>
            <p:ph type="title"/>
          </p:nvPr>
        </p:nvSpPr>
        <p:spPr>
          <a:xfrm>
            <a:off x="1066800" y="320675"/>
            <a:ext cx="6629400" cy="669925"/>
          </a:xfrm>
        </p:spPr>
        <p:txBody>
          <a:bodyPr>
            <a:normAutofit fontScale="90000"/>
          </a:bodyPr>
          <a:lstStyle/>
          <a:p>
            <a:pPr algn="ctr"/>
            <a:r>
              <a:rPr lang="en-US" dirty="0" smtClean="0"/>
              <a:t>Environmental action steps</a:t>
            </a:r>
            <a:endParaRPr lang="en-US" dirty="0"/>
          </a:p>
        </p:txBody>
      </p:sp>
    </p:spTree>
    <p:extLst>
      <p:ext uri="{BB962C8B-B14F-4D97-AF65-F5344CB8AC3E}">
        <p14:creationId xmlns:p14="http://schemas.microsoft.com/office/powerpoint/2010/main" val="1161036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1" y="990600"/>
            <a:ext cx="5029200" cy="5715000"/>
          </a:xfrm>
        </p:spPr>
        <p:txBody>
          <a:bodyPr>
            <a:noAutofit/>
          </a:bodyPr>
          <a:lstStyle/>
          <a:p>
            <a:pPr>
              <a:spcAft>
                <a:spcPts val="0"/>
              </a:spcAft>
              <a:buFont typeface="Wingdings" panose="05000000000000000000" pitchFamily="2" charset="2"/>
              <a:buChar char="v"/>
              <a:defRPr/>
            </a:pPr>
            <a:r>
              <a:rPr lang="en-US" sz="1900" b="0" dirty="0"/>
              <a:t>Biological </a:t>
            </a:r>
            <a:r>
              <a:rPr lang="en-US" sz="1900" b="0" dirty="0" smtClean="0"/>
              <a:t>sex/natal sex – a category based on biological characteristics chosen to assign humans as male, female or ambiguously sexed.  </a:t>
            </a:r>
          </a:p>
          <a:p>
            <a:pPr>
              <a:spcAft>
                <a:spcPts val="0"/>
              </a:spcAft>
              <a:buFont typeface="Wingdings" panose="05000000000000000000" pitchFamily="2" charset="2"/>
              <a:buChar char="v"/>
              <a:defRPr/>
            </a:pPr>
            <a:r>
              <a:rPr lang="en-US" sz="1900" b="0" dirty="0" smtClean="0"/>
              <a:t>Gender – A social construct used to classify a person as a man, woman, or some other identity.  Fundamentally different from the sex (i.e. male, female or ambiguous) one is assigned following birth. </a:t>
            </a:r>
            <a:endParaRPr lang="en-US" sz="1900" b="0" dirty="0"/>
          </a:p>
          <a:p>
            <a:pPr>
              <a:spcAft>
                <a:spcPts val="0"/>
              </a:spcAft>
              <a:buFont typeface="Wingdings" panose="05000000000000000000" pitchFamily="2" charset="2"/>
              <a:buChar char="v"/>
              <a:defRPr/>
            </a:pPr>
            <a:r>
              <a:rPr lang="en-US" sz="1900" b="0" dirty="0"/>
              <a:t>Core gender identity </a:t>
            </a:r>
            <a:r>
              <a:rPr lang="en-US" sz="1900" b="0" dirty="0" smtClean="0"/>
              <a:t>– internal feeling of being male or female, resulting from a combination of genetic and environmental influences. </a:t>
            </a:r>
            <a:endParaRPr lang="en-US" sz="1900" b="0" dirty="0"/>
          </a:p>
          <a:p>
            <a:pPr>
              <a:spcAft>
                <a:spcPts val="0"/>
              </a:spcAft>
              <a:buFont typeface="Wingdings" panose="05000000000000000000" pitchFamily="2" charset="2"/>
              <a:buChar char="v"/>
              <a:defRPr/>
            </a:pPr>
            <a:r>
              <a:rPr lang="en-US" sz="1900" b="0" dirty="0"/>
              <a:t>Gender role </a:t>
            </a:r>
            <a:r>
              <a:rPr lang="en-US" sz="1900" b="0" dirty="0" smtClean="0"/>
              <a:t>– overt or covert societal expectations for how individuals of a sex are supposed to behave within a given culture (including setting and time point).</a:t>
            </a:r>
          </a:p>
        </p:txBody>
      </p:sp>
      <p:sp>
        <p:nvSpPr>
          <p:cNvPr id="2" name="Title 1"/>
          <p:cNvSpPr>
            <a:spLocks noGrp="1"/>
          </p:cNvSpPr>
          <p:nvPr>
            <p:ph type="title"/>
          </p:nvPr>
        </p:nvSpPr>
        <p:spPr>
          <a:xfrm>
            <a:off x="1066800" y="320040"/>
            <a:ext cx="7239000" cy="518160"/>
          </a:xfrm>
        </p:spPr>
        <p:txBody>
          <a:bodyPr>
            <a:normAutofit fontScale="90000"/>
          </a:bodyPr>
          <a:lstStyle/>
          <a:p>
            <a:pPr algn="ctr" fontAlgn="auto">
              <a:spcAft>
                <a:spcPts val="0"/>
              </a:spcAft>
              <a:defRPr/>
            </a:pPr>
            <a:r>
              <a:rPr lang="en-US" sz="3600" dirty="0" smtClean="0"/>
              <a:t>Terms &amp; Definitions</a:t>
            </a:r>
            <a:endParaRPr lang="en-US" sz="3600" dirty="0"/>
          </a:p>
        </p:txBody>
      </p:sp>
      <p:pic>
        <p:nvPicPr>
          <p:cNvPr id="3076" name="Picture 4" descr="Image result for genderbread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67832"/>
            <a:ext cx="4114800" cy="52577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29200" y="5715000"/>
            <a:ext cx="457200" cy="823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487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4648200" cy="5715000"/>
          </a:xfrm>
        </p:spPr>
        <p:txBody>
          <a:bodyPr>
            <a:normAutofit fontScale="92500" lnSpcReduction="20000"/>
          </a:bodyPr>
          <a:lstStyle/>
          <a:p>
            <a:pPr>
              <a:spcAft>
                <a:spcPts val="0"/>
              </a:spcAft>
              <a:buFont typeface="Wingdings" panose="05000000000000000000" pitchFamily="2" charset="2"/>
              <a:buChar char="v"/>
              <a:defRPr/>
            </a:pPr>
            <a:r>
              <a:rPr lang="en-US" sz="2000" b="0" dirty="0" smtClean="0"/>
              <a:t>Gender expression - External </a:t>
            </a:r>
            <a:r>
              <a:rPr lang="en-US" sz="2000" b="0" dirty="0"/>
              <a:t>manifestation of one’s gender identity, usually expressed through “masculine,” “feminine” or gender-variant behavior, clothing, haircut, voice or body characteristics</a:t>
            </a:r>
            <a:endParaRPr lang="en-US" sz="2000" b="0" dirty="0" smtClean="0"/>
          </a:p>
          <a:p>
            <a:pPr>
              <a:spcAft>
                <a:spcPts val="0"/>
              </a:spcAft>
              <a:buFont typeface="Wingdings" panose="05000000000000000000" pitchFamily="2" charset="2"/>
              <a:buChar char="v"/>
              <a:defRPr/>
            </a:pPr>
            <a:r>
              <a:rPr lang="en-US" sz="2000" b="0" dirty="0" smtClean="0"/>
              <a:t>Gender </a:t>
            </a:r>
            <a:r>
              <a:rPr lang="en-US" sz="2000" b="0" dirty="0"/>
              <a:t>variant/transgender/gender non-conforming – a person whose gender identity and/or gender expression  varies from the culturally-expected characteristics of their assigned sex. </a:t>
            </a:r>
          </a:p>
          <a:p>
            <a:pPr marL="0" indent="0">
              <a:spcAft>
                <a:spcPts val="0"/>
              </a:spcAft>
              <a:buFont typeface="Wingdings 2"/>
              <a:buNone/>
              <a:defRPr/>
            </a:pPr>
            <a:r>
              <a:rPr lang="en-US" sz="2000" b="0" dirty="0">
                <a:sym typeface="Wingdings" panose="05000000000000000000" pitchFamily="2" charset="2"/>
              </a:rPr>
              <a:t></a:t>
            </a:r>
            <a:r>
              <a:rPr lang="en-US" sz="1800" b="0" dirty="0">
                <a:sym typeface="Wingdings" panose="05000000000000000000" pitchFamily="2" charset="2"/>
              </a:rPr>
              <a:t>a gender outside of the man/woman </a:t>
            </a:r>
            <a:r>
              <a:rPr lang="en-US" sz="1800" b="0" dirty="0" smtClean="0">
                <a:sym typeface="Wingdings" panose="05000000000000000000" pitchFamily="2" charset="2"/>
              </a:rPr>
              <a:t>binary; no </a:t>
            </a:r>
            <a:r>
              <a:rPr lang="en-US" sz="1800" b="0" dirty="0">
                <a:sym typeface="Wingdings" panose="05000000000000000000" pitchFamily="2" charset="2"/>
              </a:rPr>
              <a:t>gender </a:t>
            </a:r>
            <a:r>
              <a:rPr lang="en-US" sz="1800" b="0" dirty="0" smtClean="0">
                <a:sym typeface="Wingdings" panose="05000000000000000000" pitchFamily="2" charset="2"/>
              </a:rPr>
              <a:t>or gender fluid; gender queer</a:t>
            </a:r>
          </a:p>
          <a:p>
            <a:pPr marL="0" indent="0">
              <a:spcAft>
                <a:spcPts val="0"/>
              </a:spcAft>
              <a:buFont typeface="Wingdings 2"/>
              <a:buNone/>
              <a:defRPr/>
            </a:pPr>
            <a:r>
              <a:rPr lang="en-US" sz="1800" b="0" dirty="0" smtClean="0">
                <a:sym typeface="Wingdings" panose="05000000000000000000" pitchFamily="2" charset="2"/>
              </a:rPr>
              <a:t> Gender </a:t>
            </a:r>
            <a:r>
              <a:rPr lang="en-US" sz="1800" b="0" dirty="0" err="1" smtClean="0">
                <a:sym typeface="Wingdings" pitchFamily="2" charset="2"/>
              </a:rPr>
              <a:t>dysphoria</a:t>
            </a:r>
            <a:r>
              <a:rPr lang="en-US" sz="1800" b="0" dirty="0" smtClean="0">
                <a:sym typeface="Wingdings" pitchFamily="2" charset="2"/>
              </a:rPr>
              <a:t> – clinical term when gender identity doesn’t match biological sex</a:t>
            </a:r>
            <a:endParaRPr lang="en-US" sz="1800" b="0" dirty="0">
              <a:sym typeface="Wingdings" panose="05000000000000000000" pitchFamily="2" charset="2"/>
            </a:endParaRPr>
          </a:p>
          <a:p>
            <a:pPr marL="0" indent="0">
              <a:spcAft>
                <a:spcPts val="0"/>
              </a:spcAft>
              <a:buFont typeface="Wingdings 2"/>
              <a:buNone/>
              <a:defRPr/>
            </a:pPr>
            <a:r>
              <a:rPr lang="en-US" sz="1800" b="0" dirty="0">
                <a:sym typeface="Wingdings" panose="05000000000000000000" pitchFamily="2" charset="2"/>
              </a:rPr>
              <a:t> Does not assume the individual is undergoing medical transition and will have sex </a:t>
            </a:r>
            <a:r>
              <a:rPr lang="en-US" sz="1800" b="0" dirty="0" smtClean="0">
                <a:sym typeface="Wingdings" panose="05000000000000000000" pitchFamily="2" charset="2"/>
              </a:rPr>
              <a:t>affirmation surgery</a:t>
            </a:r>
            <a:endParaRPr lang="en-US" sz="1800" b="0" dirty="0" smtClean="0"/>
          </a:p>
          <a:p>
            <a:pPr marL="274320" indent="-274320" fontAlgn="auto">
              <a:spcAft>
                <a:spcPts val="0"/>
              </a:spcAft>
              <a:buFont typeface="Wingdings 2"/>
              <a:buChar char=""/>
              <a:defRPr/>
            </a:pPr>
            <a:endParaRPr lang="en-US" sz="1800" dirty="0"/>
          </a:p>
        </p:txBody>
      </p:sp>
      <p:sp>
        <p:nvSpPr>
          <p:cNvPr id="2" name="Title 1"/>
          <p:cNvSpPr>
            <a:spLocks noGrp="1"/>
          </p:cNvSpPr>
          <p:nvPr>
            <p:ph type="title"/>
          </p:nvPr>
        </p:nvSpPr>
        <p:spPr>
          <a:xfrm>
            <a:off x="609600" y="0"/>
            <a:ext cx="7239000" cy="914400"/>
          </a:xfrm>
        </p:spPr>
        <p:txBody>
          <a:bodyPr/>
          <a:lstStyle/>
          <a:p>
            <a:pPr algn="ctr" fontAlgn="auto">
              <a:spcAft>
                <a:spcPts val="0"/>
              </a:spcAft>
              <a:defRPr/>
            </a:pPr>
            <a:r>
              <a:rPr lang="en-US" sz="3600" dirty="0" smtClean="0"/>
              <a:t>Terms &amp; Definitions – </a:t>
            </a:r>
            <a:r>
              <a:rPr lang="en-US" sz="3600" dirty="0"/>
              <a:t>2</a:t>
            </a:r>
          </a:p>
        </p:txBody>
      </p:sp>
      <p:pic>
        <p:nvPicPr>
          <p:cNvPr id="4" name="Picture 4" descr="Image result for genderbread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71600"/>
            <a:ext cx="4114800" cy="5057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53000" y="5606143"/>
            <a:ext cx="457200" cy="823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214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0" y="228600"/>
            <a:ext cx="6667500" cy="838200"/>
          </a:xfrm>
        </p:spPr>
        <p:txBody>
          <a:bodyPr/>
          <a:lstStyle/>
          <a:p>
            <a:pPr algn="ctr" fontAlgn="auto">
              <a:spcAft>
                <a:spcPts val="0"/>
              </a:spcAft>
              <a:defRPr/>
            </a:pPr>
            <a:r>
              <a:rPr lang="en-US" sz="3200" dirty="0" smtClean="0">
                <a:latin typeface="Calibri" pitchFamily="34" charset="0"/>
              </a:rPr>
              <a:t>Gender and Development</a:t>
            </a:r>
          </a:p>
        </p:txBody>
      </p:sp>
      <p:pic>
        <p:nvPicPr>
          <p:cNvPr id="34818" name="Picture 2"/>
          <p:cNvPicPr>
            <a:picLocks noGrp="1" noChangeAspect="1" noChangeArrowheads="1"/>
          </p:cNvPicPr>
          <p:nvPr>
            <p:ph idx="4294967295"/>
          </p:nvPr>
        </p:nvPicPr>
        <p:blipFill>
          <a:blip r:embed="rId3"/>
          <a:srcRect/>
          <a:stretch>
            <a:fillRect/>
          </a:stretch>
        </p:blipFill>
        <p:spPr>
          <a:xfrm>
            <a:off x="609600" y="990600"/>
            <a:ext cx="8001000" cy="5105400"/>
          </a:xfrm>
        </p:spPr>
      </p:pic>
      <p:sp>
        <p:nvSpPr>
          <p:cNvPr id="34819" name="TextBox 4"/>
          <p:cNvSpPr txBox="1">
            <a:spLocks noChangeArrowheads="1"/>
          </p:cNvSpPr>
          <p:nvPr/>
        </p:nvSpPr>
        <p:spPr bwMode="auto">
          <a:xfrm>
            <a:off x="3276600" y="6096001"/>
            <a:ext cx="5638800" cy="246063"/>
          </a:xfrm>
          <a:prstGeom prst="rect">
            <a:avLst/>
          </a:prstGeom>
          <a:noFill/>
          <a:ln w="9525">
            <a:noFill/>
            <a:miter lim="800000"/>
            <a:headEnd/>
            <a:tailEnd/>
          </a:ln>
        </p:spPr>
        <p:txBody>
          <a:bodyPr>
            <a:spAutoFit/>
          </a:bodyPr>
          <a:lstStyle/>
          <a:p>
            <a:r>
              <a:rPr lang="en-US" sz="1000">
                <a:latin typeface="Calibri" pitchFamily="34" charset="0"/>
                <a:ea typeface="MS PGothic" pitchFamily="34" charset="-128"/>
              </a:rPr>
              <a:t>From: Joel Stoddard, MD, MAS, Scott Leibowitz, MDc, Hendry Ton, MD, MSa, Shane Snowdond (in press)</a:t>
            </a:r>
          </a:p>
        </p:txBody>
      </p:sp>
    </p:spTree>
    <p:extLst>
      <p:ext uri="{BB962C8B-B14F-4D97-AF65-F5344CB8AC3E}">
        <p14:creationId xmlns:p14="http://schemas.microsoft.com/office/powerpoint/2010/main" val="301913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304800" y="1219200"/>
            <a:ext cx="8420100" cy="5303839"/>
          </a:xfrm>
        </p:spPr>
        <p:txBody>
          <a:bodyPr rtlCol="0">
            <a:normAutofit/>
          </a:bodyPr>
          <a:lstStyle/>
          <a:p>
            <a:pPr marL="274320" indent="-274320" fontAlgn="auto">
              <a:lnSpc>
                <a:spcPct val="70000"/>
              </a:lnSpc>
              <a:spcAft>
                <a:spcPts val="0"/>
              </a:spcAft>
              <a:buClr>
                <a:schemeClr val="tx1">
                  <a:lumMod val="75000"/>
                  <a:lumOff val="25000"/>
                </a:schemeClr>
              </a:buClr>
              <a:buFont typeface="Wingdings" charset="0"/>
              <a:buNone/>
              <a:defRPr/>
            </a:pPr>
            <a:r>
              <a:rPr lang="en-US" sz="1800" b="0" dirty="0" smtClean="0">
                <a:solidFill>
                  <a:schemeClr val="tx1">
                    <a:lumMod val="75000"/>
                    <a:lumOff val="25000"/>
                  </a:schemeClr>
                </a:solidFill>
                <a:latin typeface="Calibri" charset="0"/>
              </a:rPr>
              <a:t>Marked </a:t>
            </a:r>
            <a:r>
              <a:rPr lang="en-US" sz="1800" b="0" dirty="0">
                <a:solidFill>
                  <a:schemeClr val="tx1">
                    <a:lumMod val="75000"/>
                    <a:lumOff val="25000"/>
                  </a:schemeClr>
                </a:solidFill>
                <a:latin typeface="Calibri" charset="0"/>
              </a:rPr>
              <a:t>incongruence between one</a:t>
            </a:r>
            <a:r>
              <a:rPr lang="ja-JP" altLang="en-US" sz="1800" b="0" dirty="0">
                <a:solidFill>
                  <a:schemeClr val="tx1">
                    <a:lumMod val="75000"/>
                    <a:lumOff val="25000"/>
                  </a:schemeClr>
                </a:solidFill>
                <a:latin typeface="Calibri" charset="0"/>
              </a:rPr>
              <a:t>’</a:t>
            </a:r>
            <a:r>
              <a:rPr lang="en-US" altLang="ja-JP" sz="1800" b="0" dirty="0">
                <a:solidFill>
                  <a:schemeClr val="tx1">
                    <a:lumMod val="75000"/>
                    <a:lumOff val="25000"/>
                  </a:schemeClr>
                </a:solidFill>
                <a:latin typeface="Calibri" charset="0"/>
              </a:rPr>
              <a:t>s expressed gender and assigned </a:t>
            </a:r>
            <a:r>
              <a:rPr lang="en-US" altLang="ja-JP" sz="1800" b="0" dirty="0" smtClean="0">
                <a:solidFill>
                  <a:schemeClr val="tx1">
                    <a:lumMod val="75000"/>
                    <a:lumOff val="25000"/>
                  </a:schemeClr>
                </a:solidFill>
                <a:latin typeface="Calibri" charset="0"/>
              </a:rPr>
              <a:t>gender:</a:t>
            </a:r>
            <a:endParaRPr lang="en-US" altLang="ja-JP" sz="1800" b="0" dirty="0">
              <a:solidFill>
                <a:schemeClr val="tx1">
                  <a:lumMod val="75000"/>
                  <a:lumOff val="25000"/>
                </a:schemeClr>
              </a:solidFill>
              <a:latin typeface="Calibri" charset="0"/>
            </a:endParaRPr>
          </a:p>
          <a:p>
            <a:pPr marL="274320" indent="-274320" fontAlgn="auto">
              <a:lnSpc>
                <a:spcPct val="70000"/>
              </a:lnSpc>
              <a:spcAft>
                <a:spcPts val="0"/>
              </a:spcAft>
              <a:buClr>
                <a:schemeClr val="tx1">
                  <a:lumMod val="75000"/>
                  <a:lumOff val="25000"/>
                </a:schemeClr>
              </a:buClr>
              <a:buFont typeface="Wingdings 2"/>
              <a:buChar char=""/>
              <a:defRPr/>
            </a:pPr>
            <a:r>
              <a:rPr lang="en-US" sz="1800" b="0" dirty="0">
                <a:solidFill>
                  <a:schemeClr val="tx1">
                    <a:lumMod val="75000"/>
                    <a:lumOff val="25000"/>
                  </a:schemeClr>
                </a:solidFill>
                <a:latin typeface="Calibri" charset="0"/>
              </a:rPr>
              <a:t>A strong desire to be of the other gender or an insistence that he/she is the other </a:t>
            </a:r>
            <a:r>
              <a:rPr lang="en-US" sz="1800" b="0" dirty="0" smtClean="0">
                <a:solidFill>
                  <a:schemeClr val="tx1">
                    <a:lumMod val="75000"/>
                    <a:lumOff val="25000"/>
                  </a:schemeClr>
                </a:solidFill>
                <a:latin typeface="Calibri" charset="0"/>
              </a:rPr>
              <a:t>gender</a:t>
            </a:r>
            <a:endParaRPr lang="en-US" sz="1800" b="0" dirty="0">
              <a:solidFill>
                <a:schemeClr val="tx1">
                  <a:lumMod val="75000"/>
                  <a:lumOff val="25000"/>
                </a:schemeClr>
              </a:solidFill>
              <a:latin typeface="Calibri" charset="0"/>
            </a:endParaRPr>
          </a:p>
          <a:p>
            <a:pPr marL="274320" indent="-274320" fontAlgn="auto">
              <a:lnSpc>
                <a:spcPct val="70000"/>
              </a:lnSpc>
              <a:spcAft>
                <a:spcPts val="0"/>
              </a:spcAft>
              <a:buClr>
                <a:schemeClr val="tx1">
                  <a:lumMod val="75000"/>
                  <a:lumOff val="25000"/>
                </a:schemeClr>
              </a:buClr>
              <a:buFont typeface="Wingdings 2"/>
              <a:buChar char=""/>
              <a:defRPr/>
            </a:pPr>
            <a:r>
              <a:rPr lang="en-US" sz="1800" b="0" dirty="0">
                <a:solidFill>
                  <a:schemeClr val="tx1">
                    <a:lumMod val="75000"/>
                    <a:lumOff val="25000"/>
                  </a:schemeClr>
                </a:solidFill>
                <a:latin typeface="Calibri" charset="0"/>
              </a:rPr>
              <a:t>In boys, a strong preference for cross-dressing or simulating female attire; in girls, a strong preference for wearing only typical masculine clothing</a:t>
            </a:r>
          </a:p>
          <a:p>
            <a:pPr marL="274320" indent="-274320" fontAlgn="auto">
              <a:lnSpc>
                <a:spcPct val="70000"/>
              </a:lnSpc>
              <a:spcAft>
                <a:spcPts val="0"/>
              </a:spcAft>
              <a:buClr>
                <a:schemeClr val="tx1">
                  <a:lumMod val="75000"/>
                  <a:lumOff val="25000"/>
                </a:schemeClr>
              </a:buClr>
              <a:buFont typeface="Wingdings 2"/>
              <a:buChar char=""/>
              <a:defRPr/>
            </a:pPr>
            <a:r>
              <a:rPr lang="en-US" sz="1800" b="0" dirty="0">
                <a:solidFill>
                  <a:schemeClr val="tx1">
                    <a:lumMod val="75000"/>
                    <a:lumOff val="25000"/>
                  </a:schemeClr>
                </a:solidFill>
                <a:latin typeface="Calibri" charset="0"/>
              </a:rPr>
              <a:t>Preference for toys, games typical of other gender</a:t>
            </a:r>
          </a:p>
          <a:p>
            <a:pPr marL="274320" indent="-274320" fontAlgn="auto">
              <a:lnSpc>
                <a:spcPct val="70000"/>
              </a:lnSpc>
              <a:spcAft>
                <a:spcPts val="0"/>
              </a:spcAft>
              <a:buClr>
                <a:schemeClr val="tx1">
                  <a:lumMod val="75000"/>
                  <a:lumOff val="25000"/>
                </a:schemeClr>
              </a:buClr>
              <a:buFont typeface="Wingdings 2"/>
              <a:buChar char=""/>
              <a:defRPr/>
            </a:pPr>
            <a:r>
              <a:rPr lang="en-US" sz="1800" b="0" dirty="0">
                <a:solidFill>
                  <a:schemeClr val="tx1">
                    <a:lumMod val="75000"/>
                    <a:lumOff val="25000"/>
                  </a:schemeClr>
                </a:solidFill>
                <a:latin typeface="Calibri" charset="0"/>
              </a:rPr>
              <a:t>Strong preference for playmates of the other gender</a:t>
            </a:r>
          </a:p>
          <a:p>
            <a:pPr marL="274320" indent="-274320" fontAlgn="auto">
              <a:lnSpc>
                <a:spcPct val="70000"/>
              </a:lnSpc>
              <a:spcAft>
                <a:spcPts val="0"/>
              </a:spcAft>
              <a:buClr>
                <a:schemeClr val="tx1">
                  <a:lumMod val="75000"/>
                  <a:lumOff val="25000"/>
                </a:schemeClr>
              </a:buClr>
              <a:buFont typeface="Wingdings 2"/>
              <a:buChar char=""/>
              <a:defRPr/>
            </a:pPr>
            <a:r>
              <a:rPr lang="en-US" sz="1800" b="0" dirty="0">
                <a:solidFill>
                  <a:schemeClr val="tx1">
                    <a:lumMod val="75000"/>
                    <a:lumOff val="25000"/>
                  </a:schemeClr>
                </a:solidFill>
                <a:latin typeface="Calibri" charset="0"/>
              </a:rPr>
              <a:t>A strong desire for the primary or secondary sex characteristics that match one</a:t>
            </a:r>
            <a:r>
              <a:rPr lang="ja-JP" altLang="en-US" sz="1800" b="0" dirty="0">
                <a:solidFill>
                  <a:schemeClr val="tx1">
                    <a:lumMod val="75000"/>
                    <a:lumOff val="25000"/>
                  </a:schemeClr>
                </a:solidFill>
                <a:latin typeface="Calibri" charset="0"/>
              </a:rPr>
              <a:t>’</a:t>
            </a:r>
            <a:r>
              <a:rPr lang="en-US" altLang="ja-JP" sz="1800" b="0" dirty="0">
                <a:solidFill>
                  <a:schemeClr val="tx1">
                    <a:lumMod val="75000"/>
                    <a:lumOff val="25000"/>
                  </a:schemeClr>
                </a:solidFill>
                <a:latin typeface="Calibri" charset="0"/>
              </a:rPr>
              <a:t>s expressed gender</a:t>
            </a:r>
          </a:p>
          <a:p>
            <a:pPr marL="274320" indent="-274320" fontAlgn="auto">
              <a:lnSpc>
                <a:spcPct val="70000"/>
              </a:lnSpc>
              <a:spcAft>
                <a:spcPts val="0"/>
              </a:spcAft>
              <a:buClr>
                <a:schemeClr val="tx1">
                  <a:lumMod val="75000"/>
                  <a:lumOff val="25000"/>
                </a:schemeClr>
              </a:buClr>
              <a:buFont typeface="Wingdings" charset="0"/>
              <a:buNone/>
              <a:defRPr/>
            </a:pPr>
            <a:r>
              <a:rPr lang="en-US" sz="1800" b="0" dirty="0">
                <a:solidFill>
                  <a:schemeClr val="tx1">
                    <a:lumMod val="75000"/>
                    <a:lumOff val="25000"/>
                  </a:schemeClr>
                </a:solidFill>
                <a:latin typeface="Calibri" charset="0"/>
              </a:rPr>
              <a:t>Condition is associated with clinically significant distress or impairment </a:t>
            </a:r>
            <a:r>
              <a:rPr lang="en-US" sz="1800" b="0" dirty="0" smtClean="0">
                <a:solidFill>
                  <a:schemeClr val="tx1">
                    <a:lumMod val="75000"/>
                    <a:lumOff val="25000"/>
                  </a:schemeClr>
                </a:solidFill>
                <a:latin typeface="Calibri" charset="0"/>
              </a:rPr>
              <a:t>in</a:t>
            </a:r>
          </a:p>
          <a:p>
            <a:pPr marL="274320" indent="-274320" fontAlgn="auto">
              <a:lnSpc>
                <a:spcPct val="70000"/>
              </a:lnSpc>
              <a:spcAft>
                <a:spcPts val="0"/>
              </a:spcAft>
              <a:buClr>
                <a:schemeClr val="tx1">
                  <a:lumMod val="75000"/>
                  <a:lumOff val="25000"/>
                </a:schemeClr>
              </a:buClr>
              <a:buFont typeface="Wingdings" charset="0"/>
              <a:buNone/>
              <a:defRPr/>
            </a:pPr>
            <a:r>
              <a:rPr lang="en-US" sz="1800" b="0" dirty="0" smtClean="0">
                <a:solidFill>
                  <a:schemeClr val="tx1">
                    <a:lumMod val="75000"/>
                    <a:lumOff val="25000"/>
                  </a:schemeClr>
                </a:solidFill>
                <a:latin typeface="Calibri" charset="0"/>
              </a:rPr>
              <a:t> </a:t>
            </a:r>
            <a:r>
              <a:rPr lang="en-US" sz="1800" b="0" dirty="0">
                <a:solidFill>
                  <a:schemeClr val="tx1">
                    <a:lumMod val="75000"/>
                    <a:lumOff val="25000"/>
                  </a:schemeClr>
                </a:solidFill>
                <a:latin typeface="Calibri" charset="0"/>
              </a:rPr>
              <a:t>social or other areas of functioning. </a:t>
            </a:r>
          </a:p>
          <a:p>
            <a:pPr marL="274320" indent="-274320" fontAlgn="auto">
              <a:lnSpc>
                <a:spcPct val="90000"/>
              </a:lnSpc>
              <a:spcAft>
                <a:spcPts val="0"/>
              </a:spcAft>
              <a:buClr>
                <a:schemeClr val="tx1">
                  <a:lumMod val="75000"/>
                  <a:lumOff val="25000"/>
                </a:schemeClr>
              </a:buClr>
              <a:buFont typeface="Arial" charset="0"/>
              <a:buNone/>
              <a:defRPr/>
            </a:pPr>
            <a:r>
              <a:rPr lang="en-US" sz="1800" b="0" dirty="0">
                <a:solidFill>
                  <a:schemeClr val="tx1">
                    <a:lumMod val="75000"/>
                    <a:lumOff val="25000"/>
                  </a:schemeClr>
                </a:solidFill>
                <a:latin typeface="Calibri" charset="0"/>
              </a:rPr>
              <a:t>Subtypes:</a:t>
            </a:r>
          </a:p>
          <a:p>
            <a:pPr marL="274320" indent="-274320" fontAlgn="auto">
              <a:lnSpc>
                <a:spcPct val="90000"/>
              </a:lnSpc>
              <a:spcAft>
                <a:spcPts val="0"/>
              </a:spcAft>
              <a:buClr>
                <a:schemeClr val="tx1">
                  <a:lumMod val="75000"/>
                  <a:lumOff val="25000"/>
                </a:schemeClr>
              </a:buClr>
              <a:buFont typeface="Wingdings 2"/>
              <a:buChar char=""/>
              <a:defRPr/>
            </a:pPr>
            <a:r>
              <a:rPr lang="en-US" sz="1800" b="0" dirty="0">
                <a:solidFill>
                  <a:schemeClr val="tx1">
                    <a:lumMod val="75000"/>
                    <a:lumOff val="25000"/>
                  </a:schemeClr>
                </a:solidFill>
                <a:latin typeface="Calibri" charset="0"/>
              </a:rPr>
              <a:t>With a disorder of sex </a:t>
            </a:r>
            <a:r>
              <a:rPr lang="en-US" sz="1800" b="0" dirty="0" smtClean="0">
                <a:solidFill>
                  <a:schemeClr val="tx1">
                    <a:lumMod val="75000"/>
                    <a:lumOff val="25000"/>
                  </a:schemeClr>
                </a:solidFill>
                <a:latin typeface="Calibri" charset="0"/>
              </a:rPr>
              <a:t>development	</a:t>
            </a:r>
            <a:r>
              <a:rPr lang="en-US" sz="1800" b="0" dirty="0">
                <a:solidFill>
                  <a:schemeClr val="tx1">
                    <a:lumMod val="75000"/>
                    <a:lumOff val="25000"/>
                  </a:schemeClr>
                </a:solidFill>
                <a:latin typeface="Calibri" charset="0"/>
              </a:rPr>
              <a:t> </a:t>
            </a:r>
            <a:r>
              <a:rPr lang="en-US" sz="1800" b="0" dirty="0" smtClean="0">
                <a:solidFill>
                  <a:schemeClr val="tx1">
                    <a:lumMod val="75000"/>
                    <a:lumOff val="25000"/>
                  </a:schemeClr>
                </a:solidFill>
                <a:latin typeface="Calibri" charset="0"/>
              </a:rPr>
              <a:t> *Separate criteria for Child &amp; Adult</a:t>
            </a:r>
            <a:endParaRPr lang="en-US" sz="1800" b="0" dirty="0">
              <a:solidFill>
                <a:schemeClr val="tx1">
                  <a:lumMod val="75000"/>
                  <a:lumOff val="25000"/>
                </a:schemeClr>
              </a:solidFill>
              <a:latin typeface="Calibri" charset="0"/>
            </a:endParaRPr>
          </a:p>
          <a:p>
            <a:pPr marL="274320" indent="-274320" fontAlgn="auto">
              <a:lnSpc>
                <a:spcPct val="90000"/>
              </a:lnSpc>
              <a:spcAft>
                <a:spcPts val="0"/>
              </a:spcAft>
              <a:buClr>
                <a:schemeClr val="tx1">
                  <a:lumMod val="75000"/>
                  <a:lumOff val="25000"/>
                </a:schemeClr>
              </a:buClr>
              <a:buFont typeface="Wingdings 2"/>
              <a:buChar char=""/>
              <a:defRPr/>
            </a:pPr>
            <a:r>
              <a:rPr lang="en-US" sz="1800" b="0" dirty="0">
                <a:solidFill>
                  <a:schemeClr val="tx1">
                    <a:lumMod val="75000"/>
                    <a:lumOff val="25000"/>
                  </a:schemeClr>
                </a:solidFill>
                <a:latin typeface="Calibri" charset="0"/>
              </a:rPr>
              <a:t>Without a disorder of sex development</a:t>
            </a:r>
          </a:p>
          <a:p>
            <a:pPr marL="274320" indent="-274320" fontAlgn="auto">
              <a:lnSpc>
                <a:spcPct val="70000"/>
              </a:lnSpc>
              <a:spcAft>
                <a:spcPts val="0"/>
              </a:spcAft>
              <a:buClr>
                <a:schemeClr val="tx1">
                  <a:lumMod val="75000"/>
                  <a:lumOff val="25000"/>
                </a:schemeClr>
              </a:buClr>
              <a:buFont typeface="Wingdings 2"/>
              <a:buChar char=""/>
              <a:defRPr/>
            </a:pPr>
            <a:endParaRPr lang="en-US" sz="2000" dirty="0">
              <a:solidFill>
                <a:schemeClr val="tx1">
                  <a:lumMod val="75000"/>
                  <a:lumOff val="25000"/>
                </a:schemeClr>
              </a:solidFill>
              <a:latin typeface="Calibri" charset="0"/>
            </a:endParaRPr>
          </a:p>
        </p:txBody>
      </p:sp>
      <p:sp>
        <p:nvSpPr>
          <p:cNvPr id="29697" name="Rectangle 2"/>
          <p:cNvSpPr>
            <a:spLocks noGrp="1" noChangeArrowheads="1"/>
          </p:cNvSpPr>
          <p:nvPr>
            <p:ph type="title"/>
          </p:nvPr>
        </p:nvSpPr>
        <p:spPr>
          <a:xfrm>
            <a:off x="1295400" y="320040"/>
            <a:ext cx="6400800" cy="670560"/>
          </a:xfrm>
        </p:spPr>
        <p:txBody>
          <a:bodyPr>
            <a:normAutofit fontScale="90000"/>
          </a:bodyPr>
          <a:lstStyle/>
          <a:p>
            <a:pPr algn="ctr" fontAlgn="auto">
              <a:spcAft>
                <a:spcPts val="0"/>
              </a:spcAft>
              <a:defRPr/>
            </a:pPr>
            <a:r>
              <a:rPr lang="en-US" sz="3200" dirty="0">
                <a:latin typeface="Calibri" pitchFamily="34" charset="0"/>
              </a:rPr>
              <a:t>C</a:t>
            </a:r>
            <a:r>
              <a:rPr lang="en-US" sz="3200" dirty="0" smtClean="0">
                <a:latin typeface="Calibri" pitchFamily="34" charset="0"/>
              </a:rPr>
              <a:t>hange for DSM V</a:t>
            </a:r>
            <a:br>
              <a:rPr lang="en-US" sz="3200" dirty="0" smtClean="0">
                <a:latin typeface="Calibri" pitchFamily="34" charset="0"/>
              </a:rPr>
            </a:br>
            <a:r>
              <a:rPr lang="en-US" sz="3200" dirty="0" smtClean="0">
                <a:latin typeface="Calibri" pitchFamily="34" charset="0"/>
              </a:rPr>
              <a:t>Gender </a:t>
            </a:r>
            <a:r>
              <a:rPr lang="en-US" sz="3200" dirty="0" err="1" smtClean="0">
                <a:latin typeface="Calibri" pitchFamily="34" charset="0"/>
              </a:rPr>
              <a:t>Dysphoria</a:t>
            </a:r>
            <a:endParaRPr lang="en-US" sz="3200" dirty="0" smtClean="0">
              <a:latin typeface="Calibri" pitchFamily="34" charset="0"/>
            </a:endParaRPr>
          </a:p>
        </p:txBody>
      </p:sp>
    </p:spTree>
    <p:extLst>
      <p:ext uri="{BB962C8B-B14F-4D97-AF65-F5344CB8AC3E}">
        <p14:creationId xmlns:p14="http://schemas.microsoft.com/office/powerpoint/2010/main" val="3923269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r>
              <a:rPr lang="en-US" sz="2800" dirty="0"/>
              <a:t>CT has an estimated 92,775 (3.4%) of individuals identifying as LGBT (Gates, 2011)</a:t>
            </a:r>
          </a:p>
          <a:p>
            <a:r>
              <a:rPr lang="en-US" sz="2800" dirty="0"/>
              <a:t>Using this same rate as a guide one could estimate that 28,000 children in the state of CT already do or may soon identify as an LGBT individual or express the gender/sexuality consistent with this identity</a:t>
            </a:r>
          </a:p>
        </p:txBody>
      </p:sp>
      <p:sp>
        <p:nvSpPr>
          <p:cNvPr id="2" name="Title 1"/>
          <p:cNvSpPr>
            <a:spLocks noGrp="1"/>
          </p:cNvSpPr>
          <p:nvPr>
            <p:ph type="title"/>
          </p:nvPr>
        </p:nvSpPr>
        <p:spPr/>
        <p:txBody>
          <a:bodyPr>
            <a:normAutofit fontScale="90000"/>
          </a:bodyPr>
          <a:lstStyle/>
          <a:p>
            <a:r>
              <a:rPr lang="en-US"/>
              <a:t>Connecticut's Trans* Youth Population</a:t>
            </a:r>
            <a:endParaRPr lang="en-US" dirty="0"/>
          </a:p>
        </p:txBody>
      </p:sp>
    </p:spTree>
    <p:extLst>
      <p:ext uri="{BB962C8B-B14F-4D97-AF65-F5344CB8AC3E}">
        <p14:creationId xmlns:p14="http://schemas.microsoft.com/office/powerpoint/2010/main" val="76573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The Williams Institute shows that approximately 0.44% (12,400) of adults identify as transgender in the state of Connecticut, </a:t>
            </a:r>
            <a:endParaRPr lang="en-US" dirty="0" smtClean="0"/>
          </a:p>
          <a:p>
            <a:r>
              <a:rPr lang="en-US" dirty="0" smtClean="0"/>
              <a:t>0.57</a:t>
            </a:r>
            <a:r>
              <a:rPr lang="en-US" dirty="0"/>
              <a:t>% (29,900) in Massachusetts, 0.51% (78,600) in New York, 0.43% (4,500) in New Hampshire, and 0.59% (3,000) in Vermont (Flores, Herman, Gates, &amp; Brown, 2016). </a:t>
            </a:r>
            <a:endParaRPr lang="en-US" dirty="0" smtClean="0"/>
          </a:p>
          <a:p>
            <a:r>
              <a:rPr lang="en-US" dirty="0" smtClean="0"/>
              <a:t>The </a:t>
            </a:r>
            <a:r>
              <a:rPr lang="en-US" dirty="0"/>
              <a:t>ability for these individual to access transition-related care is associated with reduced gender </a:t>
            </a:r>
            <a:r>
              <a:rPr lang="en-US" dirty="0" err="1"/>
              <a:t>dysphoria</a:t>
            </a:r>
            <a:r>
              <a:rPr lang="en-US" dirty="0"/>
              <a:t> and improved mental health and quality of life (White </a:t>
            </a:r>
            <a:r>
              <a:rPr lang="en-US" dirty="0" err="1"/>
              <a:t>Hughto</a:t>
            </a:r>
            <a:r>
              <a:rPr lang="en-US" dirty="0"/>
              <a:t> et al., 2017). </a:t>
            </a:r>
            <a:endParaRPr lang="en-US" dirty="0" smtClean="0"/>
          </a:p>
          <a:p>
            <a:r>
              <a:rPr lang="en-US" dirty="0" smtClean="0"/>
              <a:t>However</a:t>
            </a:r>
            <a:r>
              <a:rPr lang="en-US" dirty="0"/>
              <a:t>, research shows that many trans individuals face structural (i.e., restrictive insurance policies), interpersonal (i.e., provider discrimination), and individual-level (i.e., education) barriers to health care, thus contributing to poor health (White </a:t>
            </a:r>
            <a:r>
              <a:rPr lang="en-US" dirty="0" err="1"/>
              <a:t>Hughto</a:t>
            </a:r>
            <a:r>
              <a:rPr lang="en-US" dirty="0"/>
              <a:t> et al., 2017</a:t>
            </a:r>
            <a:endParaRPr lang="en-US" dirty="0"/>
          </a:p>
        </p:txBody>
      </p:sp>
      <p:sp>
        <p:nvSpPr>
          <p:cNvPr id="3" name="Title 2"/>
          <p:cNvSpPr>
            <a:spLocks noGrp="1"/>
          </p:cNvSpPr>
          <p:nvPr>
            <p:ph type="title"/>
          </p:nvPr>
        </p:nvSpPr>
        <p:spPr/>
        <p:txBody>
          <a:bodyPr/>
          <a:lstStyle/>
          <a:p>
            <a:pPr algn="ctr"/>
            <a:r>
              <a:rPr lang="en-US" dirty="0" smtClean="0"/>
              <a:t>Trans Healthcare </a:t>
            </a:r>
            <a:endParaRPr lang="en-US" dirty="0"/>
          </a:p>
        </p:txBody>
      </p:sp>
    </p:spTree>
    <p:extLst>
      <p:ext uri="{BB962C8B-B14F-4D97-AF65-F5344CB8AC3E}">
        <p14:creationId xmlns:p14="http://schemas.microsoft.com/office/powerpoint/2010/main" val="2225870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Persistent – Gender </a:t>
            </a:r>
            <a:r>
              <a:rPr lang="en-US" dirty="0" err="1" smtClean="0"/>
              <a:t>dysphoria</a:t>
            </a:r>
            <a:r>
              <a:rPr lang="en-US" dirty="0" smtClean="0"/>
              <a:t> has existed over time</a:t>
            </a:r>
          </a:p>
          <a:p>
            <a:pPr marL="109728" indent="0">
              <a:buNone/>
            </a:pPr>
            <a:r>
              <a:rPr lang="en-US" dirty="0"/>
              <a:t>	</a:t>
            </a:r>
            <a:r>
              <a:rPr lang="en-US" dirty="0" smtClean="0"/>
              <a:t>Ex:  “I feel like I have a penis on the inside   </a:t>
            </a:r>
          </a:p>
          <a:p>
            <a:pPr marL="109728" indent="0">
              <a:buNone/>
            </a:pPr>
            <a:r>
              <a:rPr lang="en-US" dirty="0" smtClean="0"/>
              <a:t>         and look like a girl on the outside (age 3) </a:t>
            </a:r>
          </a:p>
          <a:p>
            <a:r>
              <a:rPr lang="en-US" dirty="0" smtClean="0"/>
              <a:t>Consistent – it is consistent across settings</a:t>
            </a:r>
          </a:p>
          <a:p>
            <a:pPr marL="109728" indent="0">
              <a:buNone/>
            </a:pPr>
            <a:r>
              <a:rPr lang="en-US" dirty="0"/>
              <a:t>	</a:t>
            </a:r>
            <a:r>
              <a:rPr lang="en-US" dirty="0" smtClean="0"/>
              <a:t>Ex:  Home, School, Social/Friends</a:t>
            </a:r>
          </a:p>
          <a:p>
            <a:r>
              <a:rPr lang="en-US" dirty="0" smtClean="0"/>
              <a:t>Insistent – it seems to be driven from within</a:t>
            </a:r>
          </a:p>
          <a:p>
            <a:pPr lvl="1"/>
            <a:r>
              <a:rPr lang="en-US" dirty="0" smtClean="0"/>
              <a:t>Ex:  I “am” a girl on the inside vs. I think I want to be a girl. </a:t>
            </a:r>
          </a:p>
        </p:txBody>
      </p:sp>
      <p:sp>
        <p:nvSpPr>
          <p:cNvPr id="3" name="Title 2"/>
          <p:cNvSpPr>
            <a:spLocks noGrp="1"/>
          </p:cNvSpPr>
          <p:nvPr>
            <p:ph type="title"/>
          </p:nvPr>
        </p:nvSpPr>
        <p:spPr/>
        <p:txBody>
          <a:bodyPr>
            <a:normAutofit fontScale="90000"/>
          </a:bodyPr>
          <a:lstStyle/>
          <a:p>
            <a:pPr algn="ctr"/>
            <a:r>
              <a:rPr lang="en-US" dirty="0" smtClean="0"/>
              <a:t>Persistent, Consistent and Insistent</a:t>
            </a:r>
            <a:endParaRPr lang="en-US" dirty="0"/>
          </a:p>
        </p:txBody>
      </p:sp>
    </p:spTree>
    <p:extLst>
      <p:ext uri="{BB962C8B-B14F-4D97-AF65-F5344CB8AC3E}">
        <p14:creationId xmlns:p14="http://schemas.microsoft.com/office/powerpoint/2010/main" val="33233474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4554</TotalTime>
  <Words>2233</Words>
  <Application>Microsoft Office PowerPoint</Application>
  <PresentationFormat>On-screen Show (4:3)</PresentationFormat>
  <Paragraphs>152</Paragraphs>
  <Slides>26</Slides>
  <Notes>16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LGBTQ Identity Development:  Trends, Issues and Treatment Considerations</vt:lpstr>
      <vt:lpstr>Presidential Politics</vt:lpstr>
      <vt:lpstr>Terms &amp; Definitions</vt:lpstr>
      <vt:lpstr>Terms &amp; Definitions – 2</vt:lpstr>
      <vt:lpstr>Gender and Development</vt:lpstr>
      <vt:lpstr>Change for DSM V Gender Dysphoria</vt:lpstr>
      <vt:lpstr>Connecticut's Trans* Youth Population</vt:lpstr>
      <vt:lpstr>Trans Healthcare </vt:lpstr>
      <vt:lpstr>Persistent, Consistent and Insistent</vt:lpstr>
      <vt:lpstr>Prevalence vs. Incidence</vt:lpstr>
      <vt:lpstr>Trans Models of Care</vt:lpstr>
      <vt:lpstr> </vt:lpstr>
      <vt:lpstr>Risk factors for LGBT Youth: Prevalence of Negative Health Outcomes</vt:lpstr>
      <vt:lpstr>PowerPoint Presentation</vt:lpstr>
      <vt:lpstr>PowerPoint Presentation</vt:lpstr>
      <vt:lpstr>Why LGBTQ are overrepresented in the mental health population  </vt:lpstr>
      <vt:lpstr>PowerPoint Presentation</vt:lpstr>
      <vt:lpstr>Additional Risk Factors – Queer Youth</vt:lpstr>
      <vt:lpstr>Mental Health of Trans Children who are Supported in Their Identities</vt:lpstr>
      <vt:lpstr>Names, Pronouns and other things</vt:lpstr>
      <vt:lpstr>Bathroom Politics</vt:lpstr>
      <vt:lpstr>PowerPoint Presentation</vt:lpstr>
      <vt:lpstr>PowerPoint Presentation</vt:lpstr>
      <vt:lpstr>PowerPoint Presentation</vt:lpstr>
      <vt:lpstr>PowerPoint Presentation</vt:lpstr>
      <vt:lpstr>Environmental action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LGBTQ Identity Development:  Trends, Issues and Treatment Considerations</dc:title>
  <dc:creator>Laura Saunders</dc:creator>
  <cp:lastModifiedBy>Laura Saunders</cp:lastModifiedBy>
  <cp:revision>67</cp:revision>
  <cp:lastPrinted>2016-09-19T18:40:08Z</cp:lastPrinted>
  <dcterms:created xsi:type="dcterms:W3CDTF">2016-09-13T14:59:54Z</dcterms:created>
  <dcterms:modified xsi:type="dcterms:W3CDTF">2019-10-31T14:59:32Z</dcterms:modified>
</cp:coreProperties>
</file>