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7" r:id="rId2"/>
    <p:sldId id="258" r:id="rId3"/>
    <p:sldId id="260" r:id="rId4"/>
    <p:sldId id="259" r:id="rId5"/>
    <p:sldId id="264" r:id="rId6"/>
    <p:sldId id="265" r:id="rId7"/>
    <p:sldId id="290" r:id="rId8"/>
    <p:sldId id="291" r:id="rId9"/>
    <p:sldId id="292" r:id="rId10"/>
    <p:sldId id="262" r:id="rId11"/>
    <p:sldId id="261" r:id="rId12"/>
    <p:sldId id="263" r:id="rId13"/>
    <p:sldId id="267" r:id="rId14"/>
    <p:sldId id="268" r:id="rId15"/>
    <p:sldId id="269" r:id="rId16"/>
    <p:sldId id="271" r:id="rId17"/>
    <p:sldId id="270" r:id="rId18"/>
    <p:sldId id="273" r:id="rId19"/>
    <p:sldId id="274" r:id="rId20"/>
    <p:sldId id="275" r:id="rId21"/>
    <p:sldId id="29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3" r:id="rId36"/>
    <p:sldId id="294" r:id="rId37"/>
    <p:sldId id="296" r:id="rId38"/>
    <p:sldId id="289" r:id="rId39"/>
    <p:sldId id="297"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4BD00"/>
    <a:srgbClr val="F2A900"/>
    <a:srgbClr val="C5E86C"/>
    <a:srgbClr val="88DBDF"/>
    <a:srgbClr val="00A9E0"/>
    <a:srgbClr val="003A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2" autoAdjust="0"/>
    <p:restoredTop sz="72952" autoAdjust="0"/>
  </p:normalViewPr>
  <p:slideViewPr>
    <p:cSldViewPr snapToGrid="0" snapToObjects="1">
      <p:cViewPr varScale="1">
        <p:scale>
          <a:sx n="84" d="100"/>
          <a:sy n="84" d="100"/>
        </p:scale>
        <p:origin x="259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F3099-3F3E-45D9-B415-C26DB8717484}" type="doc">
      <dgm:prSet loTypeId="urn:microsoft.com/office/officeart/2005/8/layout/venn1" loCatId="relationship" qsTypeId="urn:microsoft.com/office/officeart/2005/8/quickstyle/simple1" qsCatId="simple" csTypeId="urn:microsoft.com/office/officeart/2005/8/colors/accent1_2" csCatId="accent1" phldr="1"/>
      <dgm:spPr/>
    </dgm:pt>
    <dgm:pt modelId="{BA252CD1-644A-496D-8DB0-DBB94D671F48}">
      <dgm:prSet phldrT="[Text]"/>
      <dgm:spPr>
        <a:solidFill>
          <a:srgbClr val="FFC000">
            <a:alpha val="50000"/>
          </a:srgbClr>
        </a:solidFill>
        <a:ln>
          <a:solidFill>
            <a:srgbClr val="F2A900"/>
          </a:solidFill>
        </a:ln>
      </dgm:spPr>
      <dgm:t>
        <a:bodyPr/>
        <a:lstStyle/>
        <a:p>
          <a:r>
            <a:rPr lang="en-US" dirty="0" smtClean="0"/>
            <a:t>Cellular Therapy </a:t>
          </a:r>
          <a:endParaRPr lang="en-US" dirty="0"/>
        </a:p>
      </dgm:t>
    </dgm:pt>
    <dgm:pt modelId="{B66DC988-ABFD-49ED-9518-9B8B074C48A8}" type="parTrans" cxnId="{362BB670-864F-464C-9DCE-64E09C610B63}">
      <dgm:prSet/>
      <dgm:spPr/>
      <dgm:t>
        <a:bodyPr/>
        <a:lstStyle/>
        <a:p>
          <a:endParaRPr lang="en-US"/>
        </a:p>
      </dgm:t>
    </dgm:pt>
    <dgm:pt modelId="{76277358-58C6-4161-AE9E-9A7F68CF75B4}" type="sibTrans" cxnId="{362BB670-864F-464C-9DCE-64E09C610B63}">
      <dgm:prSet/>
      <dgm:spPr/>
      <dgm:t>
        <a:bodyPr/>
        <a:lstStyle/>
        <a:p>
          <a:endParaRPr lang="en-US"/>
        </a:p>
      </dgm:t>
    </dgm:pt>
    <dgm:pt modelId="{CAE1A6DD-C0B3-46BE-A164-9A6471F07D7A}">
      <dgm:prSet phldrT="[Text]"/>
      <dgm:spPr>
        <a:solidFill>
          <a:srgbClr val="0070C0">
            <a:alpha val="50000"/>
          </a:srgbClr>
        </a:solidFill>
        <a:ln>
          <a:solidFill>
            <a:srgbClr val="00B0F0"/>
          </a:solidFill>
        </a:ln>
      </dgm:spPr>
      <dgm:t>
        <a:bodyPr/>
        <a:lstStyle/>
        <a:p>
          <a:r>
            <a:rPr lang="en-US" dirty="0" smtClean="0"/>
            <a:t>Immunotherapy</a:t>
          </a:r>
          <a:endParaRPr lang="en-US" dirty="0"/>
        </a:p>
      </dgm:t>
    </dgm:pt>
    <dgm:pt modelId="{16BEF524-6EF6-482E-A3BA-7E73DEC22ED0}" type="parTrans" cxnId="{510C4912-933D-42B1-A61B-3B80606F7FDF}">
      <dgm:prSet/>
      <dgm:spPr/>
      <dgm:t>
        <a:bodyPr/>
        <a:lstStyle/>
        <a:p>
          <a:endParaRPr lang="en-US"/>
        </a:p>
      </dgm:t>
    </dgm:pt>
    <dgm:pt modelId="{789FCA02-A6B2-4E6C-94D5-DC07EC25DA9C}" type="sibTrans" cxnId="{510C4912-933D-42B1-A61B-3B80606F7FDF}">
      <dgm:prSet/>
      <dgm:spPr/>
      <dgm:t>
        <a:bodyPr/>
        <a:lstStyle/>
        <a:p>
          <a:endParaRPr lang="en-US"/>
        </a:p>
      </dgm:t>
    </dgm:pt>
    <dgm:pt modelId="{847D61B0-3824-40C2-A1A6-E8C2F3978EAF}">
      <dgm:prSet phldrT="[Text]"/>
      <dgm:spPr>
        <a:solidFill>
          <a:srgbClr val="00B050">
            <a:alpha val="50000"/>
          </a:srgbClr>
        </a:solidFill>
        <a:ln>
          <a:solidFill>
            <a:srgbClr val="92D050"/>
          </a:solidFill>
        </a:ln>
      </dgm:spPr>
      <dgm:t>
        <a:bodyPr/>
        <a:lstStyle/>
        <a:p>
          <a:r>
            <a:rPr lang="en-US" dirty="0" smtClean="0"/>
            <a:t>Gene Therapy</a:t>
          </a:r>
          <a:endParaRPr lang="en-US" dirty="0"/>
        </a:p>
      </dgm:t>
    </dgm:pt>
    <dgm:pt modelId="{3723B2AB-6320-463A-B52D-1146E0AA99F0}" type="parTrans" cxnId="{46FFCF70-4CE9-4451-8C1F-20AFD84F240C}">
      <dgm:prSet/>
      <dgm:spPr/>
      <dgm:t>
        <a:bodyPr/>
        <a:lstStyle/>
        <a:p>
          <a:endParaRPr lang="en-US"/>
        </a:p>
      </dgm:t>
    </dgm:pt>
    <dgm:pt modelId="{CA09C770-66F7-4EC4-9DD1-B31974C5AFFE}" type="sibTrans" cxnId="{46FFCF70-4CE9-4451-8C1F-20AFD84F240C}">
      <dgm:prSet/>
      <dgm:spPr/>
      <dgm:t>
        <a:bodyPr/>
        <a:lstStyle/>
        <a:p>
          <a:endParaRPr lang="en-US"/>
        </a:p>
      </dgm:t>
    </dgm:pt>
    <dgm:pt modelId="{A690C757-47CA-475F-BE11-41733CAFFC23}" type="pres">
      <dgm:prSet presAssocID="{B13F3099-3F3E-45D9-B415-C26DB8717484}" presName="compositeShape" presStyleCnt="0">
        <dgm:presLayoutVars>
          <dgm:chMax val="7"/>
          <dgm:dir/>
          <dgm:resizeHandles val="exact"/>
        </dgm:presLayoutVars>
      </dgm:prSet>
      <dgm:spPr/>
    </dgm:pt>
    <dgm:pt modelId="{E7ED7CAC-824A-4CC7-BE34-D9B2457B0BB4}" type="pres">
      <dgm:prSet presAssocID="{BA252CD1-644A-496D-8DB0-DBB94D671F48}" presName="circ1" presStyleLbl="vennNode1" presStyleIdx="0" presStyleCnt="3"/>
      <dgm:spPr/>
      <dgm:t>
        <a:bodyPr/>
        <a:lstStyle/>
        <a:p>
          <a:endParaRPr lang="en-US"/>
        </a:p>
      </dgm:t>
    </dgm:pt>
    <dgm:pt modelId="{BA5F324B-56AB-444E-8C32-F99A6885E670}" type="pres">
      <dgm:prSet presAssocID="{BA252CD1-644A-496D-8DB0-DBB94D671F48}" presName="circ1Tx" presStyleLbl="revTx" presStyleIdx="0" presStyleCnt="0">
        <dgm:presLayoutVars>
          <dgm:chMax val="0"/>
          <dgm:chPref val="0"/>
          <dgm:bulletEnabled val="1"/>
        </dgm:presLayoutVars>
      </dgm:prSet>
      <dgm:spPr/>
      <dgm:t>
        <a:bodyPr/>
        <a:lstStyle/>
        <a:p>
          <a:endParaRPr lang="en-US"/>
        </a:p>
      </dgm:t>
    </dgm:pt>
    <dgm:pt modelId="{D22E3483-C0C9-4E0C-A83C-3F8559337F45}" type="pres">
      <dgm:prSet presAssocID="{CAE1A6DD-C0B3-46BE-A164-9A6471F07D7A}" presName="circ2" presStyleLbl="vennNode1" presStyleIdx="1" presStyleCnt="3"/>
      <dgm:spPr/>
      <dgm:t>
        <a:bodyPr/>
        <a:lstStyle/>
        <a:p>
          <a:endParaRPr lang="en-US"/>
        </a:p>
      </dgm:t>
    </dgm:pt>
    <dgm:pt modelId="{C781EAC0-032D-4844-B37B-4290AD2B898C}" type="pres">
      <dgm:prSet presAssocID="{CAE1A6DD-C0B3-46BE-A164-9A6471F07D7A}" presName="circ2Tx" presStyleLbl="revTx" presStyleIdx="0" presStyleCnt="0">
        <dgm:presLayoutVars>
          <dgm:chMax val="0"/>
          <dgm:chPref val="0"/>
          <dgm:bulletEnabled val="1"/>
        </dgm:presLayoutVars>
      </dgm:prSet>
      <dgm:spPr/>
      <dgm:t>
        <a:bodyPr/>
        <a:lstStyle/>
        <a:p>
          <a:endParaRPr lang="en-US"/>
        </a:p>
      </dgm:t>
    </dgm:pt>
    <dgm:pt modelId="{68BEA57C-E7F6-46A1-B08C-A6093598864F}" type="pres">
      <dgm:prSet presAssocID="{847D61B0-3824-40C2-A1A6-E8C2F3978EAF}" presName="circ3" presStyleLbl="vennNode1" presStyleIdx="2" presStyleCnt="3"/>
      <dgm:spPr/>
      <dgm:t>
        <a:bodyPr/>
        <a:lstStyle/>
        <a:p>
          <a:endParaRPr lang="en-US"/>
        </a:p>
      </dgm:t>
    </dgm:pt>
    <dgm:pt modelId="{CF9CF7D4-9D7A-44C5-BF45-1284420FB4A8}" type="pres">
      <dgm:prSet presAssocID="{847D61B0-3824-40C2-A1A6-E8C2F3978EAF}" presName="circ3Tx" presStyleLbl="revTx" presStyleIdx="0" presStyleCnt="0">
        <dgm:presLayoutVars>
          <dgm:chMax val="0"/>
          <dgm:chPref val="0"/>
          <dgm:bulletEnabled val="1"/>
        </dgm:presLayoutVars>
      </dgm:prSet>
      <dgm:spPr/>
      <dgm:t>
        <a:bodyPr/>
        <a:lstStyle/>
        <a:p>
          <a:endParaRPr lang="en-US"/>
        </a:p>
      </dgm:t>
    </dgm:pt>
  </dgm:ptLst>
  <dgm:cxnLst>
    <dgm:cxn modelId="{F386EB2C-B935-4EFF-AD7F-FD4C28F9350C}" type="presOf" srcId="{847D61B0-3824-40C2-A1A6-E8C2F3978EAF}" destId="{68BEA57C-E7F6-46A1-B08C-A6093598864F}" srcOrd="0" destOrd="0" presId="urn:microsoft.com/office/officeart/2005/8/layout/venn1"/>
    <dgm:cxn modelId="{60EB53E0-41CE-4C2E-A9BE-7FD0E5B460D8}" type="presOf" srcId="{BA252CD1-644A-496D-8DB0-DBB94D671F48}" destId="{BA5F324B-56AB-444E-8C32-F99A6885E670}" srcOrd="1" destOrd="0" presId="urn:microsoft.com/office/officeart/2005/8/layout/venn1"/>
    <dgm:cxn modelId="{510C4912-933D-42B1-A61B-3B80606F7FDF}" srcId="{B13F3099-3F3E-45D9-B415-C26DB8717484}" destId="{CAE1A6DD-C0B3-46BE-A164-9A6471F07D7A}" srcOrd="1" destOrd="0" parTransId="{16BEF524-6EF6-482E-A3BA-7E73DEC22ED0}" sibTransId="{789FCA02-A6B2-4E6C-94D5-DC07EC25DA9C}"/>
    <dgm:cxn modelId="{52A347D7-1007-4BFA-82F3-ED360E2488CA}" type="presOf" srcId="{CAE1A6DD-C0B3-46BE-A164-9A6471F07D7A}" destId="{C781EAC0-032D-4844-B37B-4290AD2B898C}" srcOrd="1" destOrd="0" presId="urn:microsoft.com/office/officeart/2005/8/layout/venn1"/>
    <dgm:cxn modelId="{46FFCF70-4CE9-4451-8C1F-20AFD84F240C}" srcId="{B13F3099-3F3E-45D9-B415-C26DB8717484}" destId="{847D61B0-3824-40C2-A1A6-E8C2F3978EAF}" srcOrd="2" destOrd="0" parTransId="{3723B2AB-6320-463A-B52D-1146E0AA99F0}" sibTransId="{CA09C770-66F7-4EC4-9DD1-B31974C5AFFE}"/>
    <dgm:cxn modelId="{638040E0-6D42-4CAC-8852-1CA635E34FCA}" type="presOf" srcId="{BA252CD1-644A-496D-8DB0-DBB94D671F48}" destId="{E7ED7CAC-824A-4CC7-BE34-D9B2457B0BB4}" srcOrd="0" destOrd="0" presId="urn:microsoft.com/office/officeart/2005/8/layout/venn1"/>
    <dgm:cxn modelId="{3CDF6BB3-C541-4066-8B25-80E00489F80D}" type="presOf" srcId="{B13F3099-3F3E-45D9-B415-C26DB8717484}" destId="{A690C757-47CA-475F-BE11-41733CAFFC23}" srcOrd="0" destOrd="0" presId="urn:microsoft.com/office/officeart/2005/8/layout/venn1"/>
    <dgm:cxn modelId="{CFA3DDB9-9FFE-4C05-A818-868B80080343}" type="presOf" srcId="{CAE1A6DD-C0B3-46BE-A164-9A6471F07D7A}" destId="{D22E3483-C0C9-4E0C-A83C-3F8559337F45}" srcOrd="0" destOrd="0" presId="urn:microsoft.com/office/officeart/2005/8/layout/venn1"/>
    <dgm:cxn modelId="{362BB670-864F-464C-9DCE-64E09C610B63}" srcId="{B13F3099-3F3E-45D9-B415-C26DB8717484}" destId="{BA252CD1-644A-496D-8DB0-DBB94D671F48}" srcOrd="0" destOrd="0" parTransId="{B66DC988-ABFD-49ED-9518-9B8B074C48A8}" sibTransId="{76277358-58C6-4161-AE9E-9A7F68CF75B4}"/>
    <dgm:cxn modelId="{3E6904B5-F140-46FE-BFDC-B7F5A370DDB0}" type="presOf" srcId="{847D61B0-3824-40C2-A1A6-E8C2F3978EAF}" destId="{CF9CF7D4-9D7A-44C5-BF45-1284420FB4A8}" srcOrd="1" destOrd="0" presId="urn:microsoft.com/office/officeart/2005/8/layout/venn1"/>
    <dgm:cxn modelId="{81FA772B-29EB-4007-8714-2FE782D72F69}" type="presParOf" srcId="{A690C757-47CA-475F-BE11-41733CAFFC23}" destId="{E7ED7CAC-824A-4CC7-BE34-D9B2457B0BB4}" srcOrd="0" destOrd="0" presId="urn:microsoft.com/office/officeart/2005/8/layout/venn1"/>
    <dgm:cxn modelId="{FA696FE4-6A39-4CFD-BF5E-FCA4A8B7A4CD}" type="presParOf" srcId="{A690C757-47CA-475F-BE11-41733CAFFC23}" destId="{BA5F324B-56AB-444E-8C32-F99A6885E670}" srcOrd="1" destOrd="0" presId="urn:microsoft.com/office/officeart/2005/8/layout/venn1"/>
    <dgm:cxn modelId="{ED582D83-AA04-4346-8AB7-9B2A1546DBD6}" type="presParOf" srcId="{A690C757-47CA-475F-BE11-41733CAFFC23}" destId="{D22E3483-C0C9-4E0C-A83C-3F8559337F45}" srcOrd="2" destOrd="0" presId="urn:microsoft.com/office/officeart/2005/8/layout/venn1"/>
    <dgm:cxn modelId="{C1BCA2C2-FC06-4FF5-A96A-EA6A5E45CBE4}" type="presParOf" srcId="{A690C757-47CA-475F-BE11-41733CAFFC23}" destId="{C781EAC0-032D-4844-B37B-4290AD2B898C}" srcOrd="3" destOrd="0" presId="urn:microsoft.com/office/officeart/2005/8/layout/venn1"/>
    <dgm:cxn modelId="{297DD6D6-8BC0-4C7F-840E-63A90384B1B7}" type="presParOf" srcId="{A690C757-47CA-475F-BE11-41733CAFFC23}" destId="{68BEA57C-E7F6-46A1-B08C-A6093598864F}" srcOrd="4" destOrd="0" presId="urn:microsoft.com/office/officeart/2005/8/layout/venn1"/>
    <dgm:cxn modelId="{5D0D38D2-024C-499C-A7AE-FFBF378A5387}" type="presParOf" srcId="{A690C757-47CA-475F-BE11-41733CAFFC23}" destId="{CF9CF7D4-9D7A-44C5-BF45-1284420FB4A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09B5E7-6B1A-8743-873C-5A55F53B4A15}" type="doc">
      <dgm:prSet loTypeId="urn:microsoft.com/office/officeart/2005/8/layout/radial6" loCatId="" qsTypeId="urn:microsoft.com/office/officeart/2005/8/quickstyle/simple1" qsCatId="simple" csTypeId="urn:microsoft.com/office/officeart/2005/8/colors/accent1_1" csCatId="accent1" phldr="1"/>
      <dgm:spPr/>
      <dgm:t>
        <a:bodyPr/>
        <a:lstStyle/>
        <a:p>
          <a:endParaRPr lang="en-US"/>
        </a:p>
      </dgm:t>
    </dgm:pt>
    <dgm:pt modelId="{984F2C76-8CD7-3345-B709-9843FE9D65C5}">
      <dgm:prSet phldrT="[Text]"/>
      <dgm:spPr/>
      <dgm:t>
        <a:bodyPr/>
        <a:lstStyle/>
        <a:p>
          <a:r>
            <a:rPr lang="en-US"/>
            <a:t>CRS</a:t>
          </a:r>
        </a:p>
      </dgm:t>
    </dgm:pt>
    <dgm:pt modelId="{DEBECD63-4FBB-7A4E-A3AE-AD5D091F1F66}" type="parTrans" cxnId="{1520E1CC-7D0E-534C-AE56-E407FE30650E}">
      <dgm:prSet/>
      <dgm:spPr/>
      <dgm:t>
        <a:bodyPr/>
        <a:lstStyle/>
        <a:p>
          <a:endParaRPr lang="en-US"/>
        </a:p>
      </dgm:t>
    </dgm:pt>
    <dgm:pt modelId="{A13C4957-67CA-2649-8FE6-9EFC2FBCA03A}" type="sibTrans" cxnId="{1520E1CC-7D0E-534C-AE56-E407FE30650E}">
      <dgm:prSet/>
      <dgm:spPr/>
      <dgm:t>
        <a:bodyPr/>
        <a:lstStyle/>
        <a:p>
          <a:endParaRPr lang="en-US"/>
        </a:p>
      </dgm:t>
    </dgm:pt>
    <dgm:pt modelId="{142DF5EE-152B-0142-9A42-4ACF87FC7CD8}">
      <dgm:prSet phldrT="[Text]"/>
      <dgm:spPr>
        <a:ln>
          <a:solidFill>
            <a:srgbClr val="FF0000"/>
          </a:solidFill>
        </a:ln>
      </dgm:spPr>
      <dgm:t>
        <a:bodyPr/>
        <a:lstStyle/>
        <a:p>
          <a:r>
            <a:rPr lang="en-US"/>
            <a:t>Hypotension</a:t>
          </a:r>
        </a:p>
      </dgm:t>
    </dgm:pt>
    <dgm:pt modelId="{D8184109-C42B-8345-ABB7-DA83EE2E4C11}" type="parTrans" cxnId="{8E48CDA7-A87C-2940-8DA2-7E8BA3060D46}">
      <dgm:prSet/>
      <dgm:spPr/>
      <dgm:t>
        <a:bodyPr/>
        <a:lstStyle/>
        <a:p>
          <a:endParaRPr lang="en-US"/>
        </a:p>
      </dgm:t>
    </dgm:pt>
    <dgm:pt modelId="{9A324B12-DEAB-E24D-976C-814DFB6C8F6E}" type="sibTrans" cxnId="{8E48CDA7-A87C-2940-8DA2-7E8BA3060D46}">
      <dgm:prSet/>
      <dgm:spPr/>
      <dgm:t>
        <a:bodyPr/>
        <a:lstStyle/>
        <a:p>
          <a:endParaRPr lang="en-US"/>
        </a:p>
      </dgm:t>
    </dgm:pt>
    <dgm:pt modelId="{A5DBCD7B-8B02-D74F-833A-D77C45DFDC3C}">
      <dgm:prSet phldrT="[Text]"/>
      <dgm:spPr>
        <a:ln>
          <a:solidFill>
            <a:srgbClr val="FF0000"/>
          </a:solidFill>
        </a:ln>
      </dgm:spPr>
      <dgm:t>
        <a:bodyPr/>
        <a:lstStyle/>
        <a:p>
          <a:r>
            <a:rPr lang="en-US"/>
            <a:t>Hypoxia</a:t>
          </a:r>
        </a:p>
      </dgm:t>
    </dgm:pt>
    <dgm:pt modelId="{21985C40-0E3D-6549-8D4E-8651F82B3873}" type="parTrans" cxnId="{2F92A390-3E68-1641-AC41-EBCA897DAAE4}">
      <dgm:prSet/>
      <dgm:spPr/>
      <dgm:t>
        <a:bodyPr/>
        <a:lstStyle/>
        <a:p>
          <a:endParaRPr lang="en-US"/>
        </a:p>
      </dgm:t>
    </dgm:pt>
    <dgm:pt modelId="{B2C38B17-6E67-7542-9DF0-3304EFB1E39F}" type="sibTrans" cxnId="{2F92A390-3E68-1641-AC41-EBCA897DAAE4}">
      <dgm:prSet/>
      <dgm:spPr/>
      <dgm:t>
        <a:bodyPr/>
        <a:lstStyle/>
        <a:p>
          <a:endParaRPr lang="en-US"/>
        </a:p>
      </dgm:t>
    </dgm:pt>
    <dgm:pt modelId="{80AEFF03-EC62-F043-94B6-C2BC81240EF8}">
      <dgm:prSet phldrT="[Text]"/>
      <dgm:spPr/>
      <dgm:t>
        <a:bodyPr/>
        <a:lstStyle/>
        <a:p>
          <a:r>
            <a:rPr lang="en-US"/>
            <a:t>Renal insufficiency</a:t>
          </a:r>
        </a:p>
      </dgm:t>
    </dgm:pt>
    <dgm:pt modelId="{F00E6046-AA67-6345-B137-AF886551FD8F}" type="parTrans" cxnId="{4C88DD1F-F9DF-C64F-8461-3362955D61A5}">
      <dgm:prSet/>
      <dgm:spPr/>
      <dgm:t>
        <a:bodyPr/>
        <a:lstStyle/>
        <a:p>
          <a:endParaRPr lang="en-US"/>
        </a:p>
      </dgm:t>
    </dgm:pt>
    <dgm:pt modelId="{0563837F-FAAF-4444-81E7-C6873B2650BE}" type="sibTrans" cxnId="{4C88DD1F-F9DF-C64F-8461-3362955D61A5}">
      <dgm:prSet/>
      <dgm:spPr/>
      <dgm:t>
        <a:bodyPr/>
        <a:lstStyle/>
        <a:p>
          <a:endParaRPr lang="en-US"/>
        </a:p>
      </dgm:t>
    </dgm:pt>
    <dgm:pt modelId="{DD3D91A6-DC61-654E-9AAE-2199CAA97018}">
      <dgm:prSet phldrT="[Text]"/>
      <dgm:spPr/>
      <dgm:t>
        <a:bodyPr/>
        <a:lstStyle/>
        <a:p>
          <a:r>
            <a:rPr lang="en-US"/>
            <a:t>Tachycardia</a:t>
          </a:r>
        </a:p>
      </dgm:t>
    </dgm:pt>
    <dgm:pt modelId="{DEB0537F-259B-0741-96AE-F2CA4FD05514}" type="parTrans" cxnId="{F8E03C43-34FE-A74B-BF3A-C92E70708CD9}">
      <dgm:prSet/>
      <dgm:spPr/>
      <dgm:t>
        <a:bodyPr/>
        <a:lstStyle/>
        <a:p>
          <a:endParaRPr lang="en-US"/>
        </a:p>
      </dgm:t>
    </dgm:pt>
    <dgm:pt modelId="{3CAAE212-E55E-724E-94DE-1A4CBE4E938D}" type="sibTrans" cxnId="{F8E03C43-34FE-A74B-BF3A-C92E70708CD9}">
      <dgm:prSet/>
      <dgm:spPr/>
      <dgm:t>
        <a:bodyPr/>
        <a:lstStyle/>
        <a:p>
          <a:endParaRPr lang="en-US"/>
        </a:p>
      </dgm:t>
    </dgm:pt>
    <dgm:pt modelId="{7544F6BC-1BB3-B945-974D-78CB7FD6ED03}">
      <dgm:prSet phldrT="[Text]"/>
      <dgm:spPr/>
      <dgm:t>
        <a:bodyPr/>
        <a:lstStyle/>
        <a:p>
          <a:r>
            <a:rPr lang="en-US"/>
            <a:t>Chills</a:t>
          </a:r>
        </a:p>
      </dgm:t>
    </dgm:pt>
    <dgm:pt modelId="{612769AB-13EF-F14A-8285-47FD1FCE21A0}" type="parTrans" cxnId="{5F431043-BF02-9E4E-80A3-C64451F5D44D}">
      <dgm:prSet/>
      <dgm:spPr/>
      <dgm:t>
        <a:bodyPr/>
        <a:lstStyle/>
        <a:p>
          <a:endParaRPr lang="en-US"/>
        </a:p>
      </dgm:t>
    </dgm:pt>
    <dgm:pt modelId="{F6D5DF13-3F6E-AD4B-BE61-40615B505CA6}" type="sibTrans" cxnId="{5F431043-BF02-9E4E-80A3-C64451F5D44D}">
      <dgm:prSet/>
      <dgm:spPr/>
      <dgm:t>
        <a:bodyPr/>
        <a:lstStyle/>
        <a:p>
          <a:endParaRPr lang="en-US"/>
        </a:p>
      </dgm:t>
    </dgm:pt>
    <dgm:pt modelId="{0F3A0F4F-A2E1-7849-9DA3-50036A30EEC6}">
      <dgm:prSet phldrT="[Text]"/>
      <dgm:spPr>
        <a:ln>
          <a:solidFill>
            <a:srgbClr val="FF0000"/>
          </a:solidFill>
        </a:ln>
      </dgm:spPr>
      <dgm:t>
        <a:bodyPr/>
        <a:lstStyle/>
        <a:p>
          <a:r>
            <a:rPr lang="en-US"/>
            <a:t>Fever</a:t>
          </a:r>
        </a:p>
      </dgm:t>
    </dgm:pt>
    <dgm:pt modelId="{5281646D-1B7D-5445-B63E-407D01064823}" type="parTrans" cxnId="{768FF2E9-F120-2148-B131-DCE557CC2265}">
      <dgm:prSet/>
      <dgm:spPr/>
      <dgm:t>
        <a:bodyPr/>
        <a:lstStyle/>
        <a:p>
          <a:endParaRPr lang="en-US"/>
        </a:p>
      </dgm:t>
    </dgm:pt>
    <dgm:pt modelId="{B1513F74-F8D3-0646-B6D8-C7CFE89662A6}" type="sibTrans" cxnId="{768FF2E9-F120-2148-B131-DCE557CC2265}">
      <dgm:prSet/>
      <dgm:spPr/>
      <dgm:t>
        <a:bodyPr/>
        <a:lstStyle/>
        <a:p>
          <a:endParaRPr lang="en-US"/>
        </a:p>
      </dgm:t>
    </dgm:pt>
    <dgm:pt modelId="{8EC5CE5D-AFE6-2544-9C0D-28039E0BA950}">
      <dgm:prSet phldrT="[Text]"/>
      <dgm:spPr/>
      <dgm:t>
        <a:bodyPr/>
        <a:lstStyle/>
        <a:p>
          <a:r>
            <a:rPr lang="en-US"/>
            <a:t>HLH</a:t>
          </a:r>
        </a:p>
      </dgm:t>
    </dgm:pt>
    <dgm:pt modelId="{757555F0-EF2A-2740-A09E-7F5ED6A4F32B}" type="parTrans" cxnId="{0573E70F-ACCF-364A-B857-3F9A7E1753DB}">
      <dgm:prSet/>
      <dgm:spPr/>
      <dgm:t>
        <a:bodyPr/>
        <a:lstStyle/>
        <a:p>
          <a:endParaRPr lang="en-US"/>
        </a:p>
      </dgm:t>
    </dgm:pt>
    <dgm:pt modelId="{D17AB0DF-8AEE-BB4D-A170-138A450111BB}" type="sibTrans" cxnId="{0573E70F-ACCF-364A-B857-3F9A7E1753DB}">
      <dgm:prSet/>
      <dgm:spPr/>
      <dgm:t>
        <a:bodyPr/>
        <a:lstStyle/>
        <a:p>
          <a:endParaRPr lang="en-US"/>
        </a:p>
      </dgm:t>
    </dgm:pt>
    <dgm:pt modelId="{2D0F4822-08DE-DB40-A227-43F6E8432D32}">
      <dgm:prSet phldrT="[Text]"/>
      <dgm:spPr/>
      <dgm:t>
        <a:bodyPr/>
        <a:lstStyle/>
        <a:p>
          <a:r>
            <a:rPr lang="en-US"/>
            <a:t>Cardiac arrhythmias</a:t>
          </a:r>
        </a:p>
      </dgm:t>
    </dgm:pt>
    <dgm:pt modelId="{D87A0D70-FD23-EF4F-BD82-5F0EE1A29080}" type="parTrans" cxnId="{0F0D8D83-4799-EA4C-97B9-48FA5845AC8F}">
      <dgm:prSet/>
      <dgm:spPr/>
      <dgm:t>
        <a:bodyPr/>
        <a:lstStyle/>
        <a:p>
          <a:endParaRPr lang="en-US"/>
        </a:p>
      </dgm:t>
    </dgm:pt>
    <dgm:pt modelId="{F41A42DF-80FC-8F45-A634-8BD3F5EA9664}" type="sibTrans" cxnId="{0F0D8D83-4799-EA4C-97B9-48FA5845AC8F}">
      <dgm:prSet/>
      <dgm:spPr/>
      <dgm:t>
        <a:bodyPr/>
        <a:lstStyle/>
        <a:p>
          <a:endParaRPr lang="en-US"/>
        </a:p>
      </dgm:t>
    </dgm:pt>
    <dgm:pt modelId="{54ADD013-4290-3E4B-98CB-31ABF87A236C}" type="pres">
      <dgm:prSet presAssocID="{2609B5E7-6B1A-8743-873C-5A55F53B4A15}" presName="Name0" presStyleCnt="0">
        <dgm:presLayoutVars>
          <dgm:chMax val="1"/>
          <dgm:dir/>
          <dgm:animLvl val="ctr"/>
          <dgm:resizeHandles val="exact"/>
        </dgm:presLayoutVars>
      </dgm:prSet>
      <dgm:spPr/>
      <dgm:t>
        <a:bodyPr/>
        <a:lstStyle/>
        <a:p>
          <a:endParaRPr lang="en-US"/>
        </a:p>
      </dgm:t>
    </dgm:pt>
    <dgm:pt modelId="{BE81A883-607E-5740-BCFD-43F8D30B20BB}" type="pres">
      <dgm:prSet presAssocID="{984F2C76-8CD7-3345-B709-9843FE9D65C5}" presName="centerShape" presStyleLbl="node0" presStyleIdx="0" presStyleCnt="1"/>
      <dgm:spPr/>
      <dgm:t>
        <a:bodyPr/>
        <a:lstStyle/>
        <a:p>
          <a:endParaRPr lang="en-US"/>
        </a:p>
      </dgm:t>
    </dgm:pt>
    <dgm:pt modelId="{659050DB-9AF1-7145-ACB7-E2089540654E}" type="pres">
      <dgm:prSet presAssocID="{142DF5EE-152B-0142-9A42-4ACF87FC7CD8}" presName="node" presStyleLbl="node1" presStyleIdx="0" presStyleCnt="8">
        <dgm:presLayoutVars>
          <dgm:bulletEnabled val="1"/>
        </dgm:presLayoutVars>
      </dgm:prSet>
      <dgm:spPr/>
      <dgm:t>
        <a:bodyPr/>
        <a:lstStyle/>
        <a:p>
          <a:endParaRPr lang="en-US"/>
        </a:p>
      </dgm:t>
    </dgm:pt>
    <dgm:pt modelId="{09BD7D93-ADA5-A04A-A703-F5ECE44334D5}" type="pres">
      <dgm:prSet presAssocID="{142DF5EE-152B-0142-9A42-4ACF87FC7CD8}" presName="dummy" presStyleCnt="0"/>
      <dgm:spPr/>
    </dgm:pt>
    <dgm:pt modelId="{87A312A0-2A77-0D42-B6DB-3BA21230D61A}" type="pres">
      <dgm:prSet presAssocID="{9A324B12-DEAB-E24D-976C-814DFB6C8F6E}" presName="sibTrans" presStyleLbl="sibTrans2D1" presStyleIdx="0" presStyleCnt="8"/>
      <dgm:spPr/>
      <dgm:t>
        <a:bodyPr/>
        <a:lstStyle/>
        <a:p>
          <a:endParaRPr lang="en-US"/>
        </a:p>
      </dgm:t>
    </dgm:pt>
    <dgm:pt modelId="{5C893423-5DFC-3943-B1B7-DA5B837477A0}" type="pres">
      <dgm:prSet presAssocID="{A5DBCD7B-8B02-D74F-833A-D77C45DFDC3C}" presName="node" presStyleLbl="node1" presStyleIdx="1" presStyleCnt="8">
        <dgm:presLayoutVars>
          <dgm:bulletEnabled val="1"/>
        </dgm:presLayoutVars>
      </dgm:prSet>
      <dgm:spPr/>
      <dgm:t>
        <a:bodyPr/>
        <a:lstStyle/>
        <a:p>
          <a:endParaRPr lang="en-US"/>
        </a:p>
      </dgm:t>
    </dgm:pt>
    <dgm:pt modelId="{B02EA30A-08AE-5D44-9D2D-C5BA1E2DEDB5}" type="pres">
      <dgm:prSet presAssocID="{A5DBCD7B-8B02-D74F-833A-D77C45DFDC3C}" presName="dummy" presStyleCnt="0"/>
      <dgm:spPr/>
    </dgm:pt>
    <dgm:pt modelId="{1B09BA2D-2632-1D45-BFD4-B3550A64AD28}" type="pres">
      <dgm:prSet presAssocID="{B2C38B17-6E67-7542-9DF0-3304EFB1E39F}" presName="sibTrans" presStyleLbl="sibTrans2D1" presStyleIdx="1" presStyleCnt="8"/>
      <dgm:spPr/>
      <dgm:t>
        <a:bodyPr/>
        <a:lstStyle/>
        <a:p>
          <a:endParaRPr lang="en-US"/>
        </a:p>
      </dgm:t>
    </dgm:pt>
    <dgm:pt modelId="{A69D3C3B-35C0-674C-9F1B-2081DE94333E}" type="pres">
      <dgm:prSet presAssocID="{80AEFF03-EC62-F043-94B6-C2BC81240EF8}" presName="node" presStyleLbl="node1" presStyleIdx="2" presStyleCnt="8">
        <dgm:presLayoutVars>
          <dgm:bulletEnabled val="1"/>
        </dgm:presLayoutVars>
      </dgm:prSet>
      <dgm:spPr/>
      <dgm:t>
        <a:bodyPr/>
        <a:lstStyle/>
        <a:p>
          <a:endParaRPr lang="en-US"/>
        </a:p>
      </dgm:t>
    </dgm:pt>
    <dgm:pt modelId="{F784C282-BBC5-BB46-9BC7-AA02953F2F47}" type="pres">
      <dgm:prSet presAssocID="{80AEFF03-EC62-F043-94B6-C2BC81240EF8}" presName="dummy" presStyleCnt="0"/>
      <dgm:spPr/>
    </dgm:pt>
    <dgm:pt modelId="{43AF0A1D-330D-D144-A621-748FCBD0E0AA}" type="pres">
      <dgm:prSet presAssocID="{0563837F-FAAF-4444-81E7-C6873B2650BE}" presName="sibTrans" presStyleLbl="sibTrans2D1" presStyleIdx="2" presStyleCnt="8"/>
      <dgm:spPr/>
      <dgm:t>
        <a:bodyPr/>
        <a:lstStyle/>
        <a:p>
          <a:endParaRPr lang="en-US"/>
        </a:p>
      </dgm:t>
    </dgm:pt>
    <dgm:pt modelId="{1D3D74C5-1EAB-284C-AC23-D04EDFE143B8}" type="pres">
      <dgm:prSet presAssocID="{DD3D91A6-DC61-654E-9AAE-2199CAA97018}" presName="node" presStyleLbl="node1" presStyleIdx="3" presStyleCnt="8">
        <dgm:presLayoutVars>
          <dgm:bulletEnabled val="1"/>
        </dgm:presLayoutVars>
      </dgm:prSet>
      <dgm:spPr/>
      <dgm:t>
        <a:bodyPr/>
        <a:lstStyle/>
        <a:p>
          <a:endParaRPr lang="en-US"/>
        </a:p>
      </dgm:t>
    </dgm:pt>
    <dgm:pt modelId="{83B681F8-7CCE-824C-B321-9A1A62E61E33}" type="pres">
      <dgm:prSet presAssocID="{DD3D91A6-DC61-654E-9AAE-2199CAA97018}" presName="dummy" presStyleCnt="0"/>
      <dgm:spPr/>
    </dgm:pt>
    <dgm:pt modelId="{7E674D2B-2795-4949-8D42-E70E66633405}" type="pres">
      <dgm:prSet presAssocID="{3CAAE212-E55E-724E-94DE-1A4CBE4E938D}" presName="sibTrans" presStyleLbl="sibTrans2D1" presStyleIdx="3" presStyleCnt="8"/>
      <dgm:spPr/>
      <dgm:t>
        <a:bodyPr/>
        <a:lstStyle/>
        <a:p>
          <a:endParaRPr lang="en-US"/>
        </a:p>
      </dgm:t>
    </dgm:pt>
    <dgm:pt modelId="{9D3B0DDD-FA41-A243-AA0B-E714D4235E98}" type="pres">
      <dgm:prSet presAssocID="{7544F6BC-1BB3-B945-974D-78CB7FD6ED03}" presName="node" presStyleLbl="node1" presStyleIdx="4" presStyleCnt="8">
        <dgm:presLayoutVars>
          <dgm:bulletEnabled val="1"/>
        </dgm:presLayoutVars>
      </dgm:prSet>
      <dgm:spPr/>
      <dgm:t>
        <a:bodyPr/>
        <a:lstStyle/>
        <a:p>
          <a:endParaRPr lang="en-US"/>
        </a:p>
      </dgm:t>
    </dgm:pt>
    <dgm:pt modelId="{167D8789-8610-AC43-ABD9-D7E5657022C2}" type="pres">
      <dgm:prSet presAssocID="{7544F6BC-1BB3-B945-974D-78CB7FD6ED03}" presName="dummy" presStyleCnt="0"/>
      <dgm:spPr/>
    </dgm:pt>
    <dgm:pt modelId="{6865C3F4-6E15-2B43-AE29-19E288FAEDDD}" type="pres">
      <dgm:prSet presAssocID="{F6D5DF13-3F6E-AD4B-BE61-40615B505CA6}" presName="sibTrans" presStyleLbl="sibTrans2D1" presStyleIdx="4" presStyleCnt="8"/>
      <dgm:spPr/>
      <dgm:t>
        <a:bodyPr/>
        <a:lstStyle/>
        <a:p>
          <a:endParaRPr lang="en-US"/>
        </a:p>
      </dgm:t>
    </dgm:pt>
    <dgm:pt modelId="{B5B573F8-55AA-8149-8601-7D72C4553B44}" type="pres">
      <dgm:prSet presAssocID="{0F3A0F4F-A2E1-7849-9DA3-50036A30EEC6}" presName="node" presStyleLbl="node1" presStyleIdx="5" presStyleCnt="8">
        <dgm:presLayoutVars>
          <dgm:bulletEnabled val="1"/>
        </dgm:presLayoutVars>
      </dgm:prSet>
      <dgm:spPr/>
      <dgm:t>
        <a:bodyPr/>
        <a:lstStyle/>
        <a:p>
          <a:endParaRPr lang="en-US"/>
        </a:p>
      </dgm:t>
    </dgm:pt>
    <dgm:pt modelId="{A35FE901-6EB3-BE49-BF02-6C1C7F63C3D8}" type="pres">
      <dgm:prSet presAssocID="{0F3A0F4F-A2E1-7849-9DA3-50036A30EEC6}" presName="dummy" presStyleCnt="0"/>
      <dgm:spPr/>
    </dgm:pt>
    <dgm:pt modelId="{E8070716-9955-D747-8120-62F966D38146}" type="pres">
      <dgm:prSet presAssocID="{B1513F74-F8D3-0646-B6D8-C7CFE89662A6}" presName="sibTrans" presStyleLbl="sibTrans2D1" presStyleIdx="5" presStyleCnt="8"/>
      <dgm:spPr/>
      <dgm:t>
        <a:bodyPr/>
        <a:lstStyle/>
        <a:p>
          <a:endParaRPr lang="en-US"/>
        </a:p>
      </dgm:t>
    </dgm:pt>
    <dgm:pt modelId="{9717792C-9AF5-074E-9A91-4DCE639993F6}" type="pres">
      <dgm:prSet presAssocID="{8EC5CE5D-AFE6-2544-9C0D-28039E0BA950}" presName="node" presStyleLbl="node1" presStyleIdx="6" presStyleCnt="8">
        <dgm:presLayoutVars>
          <dgm:bulletEnabled val="1"/>
        </dgm:presLayoutVars>
      </dgm:prSet>
      <dgm:spPr/>
      <dgm:t>
        <a:bodyPr/>
        <a:lstStyle/>
        <a:p>
          <a:endParaRPr lang="en-US"/>
        </a:p>
      </dgm:t>
    </dgm:pt>
    <dgm:pt modelId="{0CC3DEF6-1EE3-9941-A1A8-D756278482B2}" type="pres">
      <dgm:prSet presAssocID="{8EC5CE5D-AFE6-2544-9C0D-28039E0BA950}" presName="dummy" presStyleCnt="0"/>
      <dgm:spPr/>
    </dgm:pt>
    <dgm:pt modelId="{E4CC8AF0-FA8E-814A-9EF2-A5CD25D9E59B}" type="pres">
      <dgm:prSet presAssocID="{D17AB0DF-8AEE-BB4D-A170-138A450111BB}" presName="sibTrans" presStyleLbl="sibTrans2D1" presStyleIdx="6" presStyleCnt="8"/>
      <dgm:spPr/>
      <dgm:t>
        <a:bodyPr/>
        <a:lstStyle/>
        <a:p>
          <a:endParaRPr lang="en-US"/>
        </a:p>
      </dgm:t>
    </dgm:pt>
    <dgm:pt modelId="{57D49AFF-F35F-264C-9B89-E66F068B3776}" type="pres">
      <dgm:prSet presAssocID="{2D0F4822-08DE-DB40-A227-43F6E8432D32}" presName="node" presStyleLbl="node1" presStyleIdx="7" presStyleCnt="8">
        <dgm:presLayoutVars>
          <dgm:bulletEnabled val="1"/>
        </dgm:presLayoutVars>
      </dgm:prSet>
      <dgm:spPr/>
      <dgm:t>
        <a:bodyPr/>
        <a:lstStyle/>
        <a:p>
          <a:endParaRPr lang="en-US"/>
        </a:p>
      </dgm:t>
    </dgm:pt>
    <dgm:pt modelId="{ADD32667-6A9A-7E4E-AEB1-DFCBC7CE2A84}" type="pres">
      <dgm:prSet presAssocID="{2D0F4822-08DE-DB40-A227-43F6E8432D32}" presName="dummy" presStyleCnt="0"/>
      <dgm:spPr/>
    </dgm:pt>
    <dgm:pt modelId="{FB2F18CA-376E-624B-8D3D-302F89F070FD}" type="pres">
      <dgm:prSet presAssocID="{F41A42DF-80FC-8F45-A634-8BD3F5EA9664}" presName="sibTrans" presStyleLbl="sibTrans2D1" presStyleIdx="7" presStyleCnt="8"/>
      <dgm:spPr/>
      <dgm:t>
        <a:bodyPr/>
        <a:lstStyle/>
        <a:p>
          <a:endParaRPr lang="en-US"/>
        </a:p>
      </dgm:t>
    </dgm:pt>
  </dgm:ptLst>
  <dgm:cxnLst>
    <dgm:cxn modelId="{AD73BD1B-8A78-4F3B-BEF6-D3D893A50BDE}" type="presOf" srcId="{F6D5DF13-3F6E-AD4B-BE61-40615B505CA6}" destId="{6865C3F4-6E15-2B43-AE29-19E288FAEDDD}" srcOrd="0" destOrd="0" presId="urn:microsoft.com/office/officeart/2005/8/layout/radial6"/>
    <dgm:cxn modelId="{0F0D8D83-4799-EA4C-97B9-48FA5845AC8F}" srcId="{984F2C76-8CD7-3345-B709-9843FE9D65C5}" destId="{2D0F4822-08DE-DB40-A227-43F6E8432D32}" srcOrd="7" destOrd="0" parTransId="{D87A0D70-FD23-EF4F-BD82-5F0EE1A29080}" sibTransId="{F41A42DF-80FC-8F45-A634-8BD3F5EA9664}"/>
    <dgm:cxn modelId="{0573E70F-ACCF-364A-B857-3F9A7E1753DB}" srcId="{984F2C76-8CD7-3345-B709-9843FE9D65C5}" destId="{8EC5CE5D-AFE6-2544-9C0D-28039E0BA950}" srcOrd="6" destOrd="0" parTransId="{757555F0-EF2A-2740-A09E-7F5ED6A4F32B}" sibTransId="{D17AB0DF-8AEE-BB4D-A170-138A450111BB}"/>
    <dgm:cxn modelId="{5F431043-BF02-9E4E-80A3-C64451F5D44D}" srcId="{984F2C76-8CD7-3345-B709-9843FE9D65C5}" destId="{7544F6BC-1BB3-B945-974D-78CB7FD6ED03}" srcOrd="4" destOrd="0" parTransId="{612769AB-13EF-F14A-8285-47FD1FCE21A0}" sibTransId="{F6D5DF13-3F6E-AD4B-BE61-40615B505CA6}"/>
    <dgm:cxn modelId="{BECC3B24-3BDF-4D3B-B8C7-C6ADB0CA79B6}" type="presOf" srcId="{8EC5CE5D-AFE6-2544-9C0D-28039E0BA950}" destId="{9717792C-9AF5-074E-9A91-4DCE639993F6}" srcOrd="0" destOrd="0" presId="urn:microsoft.com/office/officeart/2005/8/layout/radial6"/>
    <dgm:cxn modelId="{387265EE-03F5-4FEF-B683-40B5D888F5E8}" type="presOf" srcId="{A5DBCD7B-8B02-D74F-833A-D77C45DFDC3C}" destId="{5C893423-5DFC-3943-B1B7-DA5B837477A0}" srcOrd="0" destOrd="0" presId="urn:microsoft.com/office/officeart/2005/8/layout/radial6"/>
    <dgm:cxn modelId="{4C88DD1F-F9DF-C64F-8461-3362955D61A5}" srcId="{984F2C76-8CD7-3345-B709-9843FE9D65C5}" destId="{80AEFF03-EC62-F043-94B6-C2BC81240EF8}" srcOrd="2" destOrd="0" parTransId="{F00E6046-AA67-6345-B137-AF886551FD8F}" sibTransId="{0563837F-FAAF-4444-81E7-C6873B2650BE}"/>
    <dgm:cxn modelId="{768FF2E9-F120-2148-B131-DCE557CC2265}" srcId="{984F2C76-8CD7-3345-B709-9843FE9D65C5}" destId="{0F3A0F4F-A2E1-7849-9DA3-50036A30EEC6}" srcOrd="5" destOrd="0" parTransId="{5281646D-1B7D-5445-B63E-407D01064823}" sibTransId="{B1513F74-F8D3-0646-B6D8-C7CFE89662A6}"/>
    <dgm:cxn modelId="{2F92A390-3E68-1641-AC41-EBCA897DAAE4}" srcId="{984F2C76-8CD7-3345-B709-9843FE9D65C5}" destId="{A5DBCD7B-8B02-D74F-833A-D77C45DFDC3C}" srcOrd="1" destOrd="0" parTransId="{21985C40-0E3D-6549-8D4E-8651F82B3873}" sibTransId="{B2C38B17-6E67-7542-9DF0-3304EFB1E39F}"/>
    <dgm:cxn modelId="{8E86DCF3-47AF-4FF7-A02C-60932D20A84C}" type="presOf" srcId="{0F3A0F4F-A2E1-7849-9DA3-50036A30EEC6}" destId="{B5B573F8-55AA-8149-8601-7D72C4553B44}" srcOrd="0" destOrd="0" presId="urn:microsoft.com/office/officeart/2005/8/layout/radial6"/>
    <dgm:cxn modelId="{F8E03C43-34FE-A74B-BF3A-C92E70708CD9}" srcId="{984F2C76-8CD7-3345-B709-9843FE9D65C5}" destId="{DD3D91A6-DC61-654E-9AAE-2199CAA97018}" srcOrd="3" destOrd="0" parTransId="{DEB0537F-259B-0741-96AE-F2CA4FD05514}" sibTransId="{3CAAE212-E55E-724E-94DE-1A4CBE4E938D}"/>
    <dgm:cxn modelId="{CA76CF91-524C-428B-BF43-4DF492B9F94B}" type="presOf" srcId="{B1513F74-F8D3-0646-B6D8-C7CFE89662A6}" destId="{E8070716-9955-D747-8120-62F966D38146}" srcOrd="0" destOrd="0" presId="urn:microsoft.com/office/officeart/2005/8/layout/radial6"/>
    <dgm:cxn modelId="{5D9D18A8-D32B-4E8A-A441-CC566AD578D4}" type="presOf" srcId="{9A324B12-DEAB-E24D-976C-814DFB6C8F6E}" destId="{87A312A0-2A77-0D42-B6DB-3BA21230D61A}" srcOrd="0" destOrd="0" presId="urn:microsoft.com/office/officeart/2005/8/layout/radial6"/>
    <dgm:cxn modelId="{8E48CDA7-A87C-2940-8DA2-7E8BA3060D46}" srcId="{984F2C76-8CD7-3345-B709-9843FE9D65C5}" destId="{142DF5EE-152B-0142-9A42-4ACF87FC7CD8}" srcOrd="0" destOrd="0" parTransId="{D8184109-C42B-8345-ABB7-DA83EE2E4C11}" sibTransId="{9A324B12-DEAB-E24D-976C-814DFB6C8F6E}"/>
    <dgm:cxn modelId="{E4E493BC-A71B-4F59-B06B-029A946B1FDE}" type="presOf" srcId="{DD3D91A6-DC61-654E-9AAE-2199CAA97018}" destId="{1D3D74C5-1EAB-284C-AC23-D04EDFE143B8}" srcOrd="0" destOrd="0" presId="urn:microsoft.com/office/officeart/2005/8/layout/radial6"/>
    <dgm:cxn modelId="{DD81CC04-5AC9-4CA5-AA9C-231C8036539D}" type="presOf" srcId="{0563837F-FAAF-4444-81E7-C6873B2650BE}" destId="{43AF0A1D-330D-D144-A621-748FCBD0E0AA}" srcOrd="0" destOrd="0" presId="urn:microsoft.com/office/officeart/2005/8/layout/radial6"/>
    <dgm:cxn modelId="{1520E1CC-7D0E-534C-AE56-E407FE30650E}" srcId="{2609B5E7-6B1A-8743-873C-5A55F53B4A15}" destId="{984F2C76-8CD7-3345-B709-9843FE9D65C5}" srcOrd="0" destOrd="0" parTransId="{DEBECD63-4FBB-7A4E-A3AE-AD5D091F1F66}" sibTransId="{A13C4957-67CA-2649-8FE6-9EFC2FBCA03A}"/>
    <dgm:cxn modelId="{B05F78E3-85F3-48C9-816D-05655260DD20}" type="presOf" srcId="{7544F6BC-1BB3-B945-974D-78CB7FD6ED03}" destId="{9D3B0DDD-FA41-A243-AA0B-E714D4235E98}" srcOrd="0" destOrd="0" presId="urn:microsoft.com/office/officeart/2005/8/layout/radial6"/>
    <dgm:cxn modelId="{28322215-229C-4B43-8DA3-AC0EBD9129A1}" type="presOf" srcId="{80AEFF03-EC62-F043-94B6-C2BC81240EF8}" destId="{A69D3C3B-35C0-674C-9F1B-2081DE94333E}" srcOrd="0" destOrd="0" presId="urn:microsoft.com/office/officeart/2005/8/layout/radial6"/>
    <dgm:cxn modelId="{CD7F0921-E650-48DE-BA04-3A0CB5EFF084}" type="presOf" srcId="{2609B5E7-6B1A-8743-873C-5A55F53B4A15}" destId="{54ADD013-4290-3E4B-98CB-31ABF87A236C}" srcOrd="0" destOrd="0" presId="urn:microsoft.com/office/officeart/2005/8/layout/radial6"/>
    <dgm:cxn modelId="{A6753050-B654-44B5-92BD-451617E936F3}" type="presOf" srcId="{3CAAE212-E55E-724E-94DE-1A4CBE4E938D}" destId="{7E674D2B-2795-4949-8D42-E70E66633405}" srcOrd="0" destOrd="0" presId="urn:microsoft.com/office/officeart/2005/8/layout/radial6"/>
    <dgm:cxn modelId="{3A89CFE4-E53F-4ED2-A75B-4E6D90BF5230}" type="presOf" srcId="{D17AB0DF-8AEE-BB4D-A170-138A450111BB}" destId="{E4CC8AF0-FA8E-814A-9EF2-A5CD25D9E59B}" srcOrd="0" destOrd="0" presId="urn:microsoft.com/office/officeart/2005/8/layout/radial6"/>
    <dgm:cxn modelId="{768102BF-5AD1-4E41-AAB5-1308C11F0C98}" type="presOf" srcId="{F41A42DF-80FC-8F45-A634-8BD3F5EA9664}" destId="{FB2F18CA-376E-624B-8D3D-302F89F070FD}" srcOrd="0" destOrd="0" presId="urn:microsoft.com/office/officeart/2005/8/layout/radial6"/>
    <dgm:cxn modelId="{5DAA0A28-6403-4193-8FCC-7C28E4CB4EC6}" type="presOf" srcId="{B2C38B17-6E67-7542-9DF0-3304EFB1E39F}" destId="{1B09BA2D-2632-1D45-BFD4-B3550A64AD28}" srcOrd="0" destOrd="0" presId="urn:microsoft.com/office/officeart/2005/8/layout/radial6"/>
    <dgm:cxn modelId="{52E56899-807D-4AFD-A36B-F0E97FFC0F7E}" type="presOf" srcId="{142DF5EE-152B-0142-9A42-4ACF87FC7CD8}" destId="{659050DB-9AF1-7145-ACB7-E2089540654E}" srcOrd="0" destOrd="0" presId="urn:microsoft.com/office/officeart/2005/8/layout/radial6"/>
    <dgm:cxn modelId="{94AE28F5-345D-4FBC-BAAA-236AD098127F}" type="presOf" srcId="{2D0F4822-08DE-DB40-A227-43F6E8432D32}" destId="{57D49AFF-F35F-264C-9B89-E66F068B3776}" srcOrd="0" destOrd="0" presId="urn:microsoft.com/office/officeart/2005/8/layout/radial6"/>
    <dgm:cxn modelId="{A8D3FA62-2778-4836-9DE8-61532E541894}" type="presOf" srcId="{984F2C76-8CD7-3345-B709-9843FE9D65C5}" destId="{BE81A883-607E-5740-BCFD-43F8D30B20BB}" srcOrd="0" destOrd="0" presId="urn:microsoft.com/office/officeart/2005/8/layout/radial6"/>
    <dgm:cxn modelId="{921092A5-EA0F-4394-9DC0-7877195764E0}" type="presParOf" srcId="{54ADD013-4290-3E4B-98CB-31ABF87A236C}" destId="{BE81A883-607E-5740-BCFD-43F8D30B20BB}" srcOrd="0" destOrd="0" presId="urn:microsoft.com/office/officeart/2005/8/layout/radial6"/>
    <dgm:cxn modelId="{1C66BE17-D96D-46E3-9B65-72AD063372D0}" type="presParOf" srcId="{54ADD013-4290-3E4B-98CB-31ABF87A236C}" destId="{659050DB-9AF1-7145-ACB7-E2089540654E}" srcOrd="1" destOrd="0" presId="urn:microsoft.com/office/officeart/2005/8/layout/radial6"/>
    <dgm:cxn modelId="{28067812-9A28-45B6-966E-318D0CE3E507}" type="presParOf" srcId="{54ADD013-4290-3E4B-98CB-31ABF87A236C}" destId="{09BD7D93-ADA5-A04A-A703-F5ECE44334D5}" srcOrd="2" destOrd="0" presId="urn:microsoft.com/office/officeart/2005/8/layout/radial6"/>
    <dgm:cxn modelId="{B5E2D00E-797E-461A-A58A-C61206E74FFE}" type="presParOf" srcId="{54ADD013-4290-3E4B-98CB-31ABF87A236C}" destId="{87A312A0-2A77-0D42-B6DB-3BA21230D61A}" srcOrd="3" destOrd="0" presId="urn:microsoft.com/office/officeart/2005/8/layout/radial6"/>
    <dgm:cxn modelId="{71002E98-E387-4D6E-8CEE-5B7CEDAA4D42}" type="presParOf" srcId="{54ADD013-4290-3E4B-98CB-31ABF87A236C}" destId="{5C893423-5DFC-3943-B1B7-DA5B837477A0}" srcOrd="4" destOrd="0" presId="urn:microsoft.com/office/officeart/2005/8/layout/radial6"/>
    <dgm:cxn modelId="{EAF91144-CD51-4409-8310-CEA5BAFBFAE8}" type="presParOf" srcId="{54ADD013-4290-3E4B-98CB-31ABF87A236C}" destId="{B02EA30A-08AE-5D44-9D2D-C5BA1E2DEDB5}" srcOrd="5" destOrd="0" presId="urn:microsoft.com/office/officeart/2005/8/layout/radial6"/>
    <dgm:cxn modelId="{626C6C12-2E4F-4605-AB2E-E5097632481D}" type="presParOf" srcId="{54ADD013-4290-3E4B-98CB-31ABF87A236C}" destId="{1B09BA2D-2632-1D45-BFD4-B3550A64AD28}" srcOrd="6" destOrd="0" presId="urn:microsoft.com/office/officeart/2005/8/layout/radial6"/>
    <dgm:cxn modelId="{408B8FE1-129A-43BF-AB3E-F556F00A06F9}" type="presParOf" srcId="{54ADD013-4290-3E4B-98CB-31ABF87A236C}" destId="{A69D3C3B-35C0-674C-9F1B-2081DE94333E}" srcOrd="7" destOrd="0" presId="urn:microsoft.com/office/officeart/2005/8/layout/radial6"/>
    <dgm:cxn modelId="{2BF40720-168F-4D97-82B1-2C0B08B385BC}" type="presParOf" srcId="{54ADD013-4290-3E4B-98CB-31ABF87A236C}" destId="{F784C282-BBC5-BB46-9BC7-AA02953F2F47}" srcOrd="8" destOrd="0" presId="urn:microsoft.com/office/officeart/2005/8/layout/radial6"/>
    <dgm:cxn modelId="{62459EEF-6A55-467C-9876-DEDF43FFDBEE}" type="presParOf" srcId="{54ADD013-4290-3E4B-98CB-31ABF87A236C}" destId="{43AF0A1D-330D-D144-A621-748FCBD0E0AA}" srcOrd="9" destOrd="0" presId="urn:microsoft.com/office/officeart/2005/8/layout/radial6"/>
    <dgm:cxn modelId="{CE126742-74F6-470C-85AC-2DC492DED12E}" type="presParOf" srcId="{54ADD013-4290-3E4B-98CB-31ABF87A236C}" destId="{1D3D74C5-1EAB-284C-AC23-D04EDFE143B8}" srcOrd="10" destOrd="0" presId="urn:microsoft.com/office/officeart/2005/8/layout/radial6"/>
    <dgm:cxn modelId="{9101A64B-5176-4597-9065-90AE82239166}" type="presParOf" srcId="{54ADD013-4290-3E4B-98CB-31ABF87A236C}" destId="{83B681F8-7CCE-824C-B321-9A1A62E61E33}" srcOrd="11" destOrd="0" presId="urn:microsoft.com/office/officeart/2005/8/layout/radial6"/>
    <dgm:cxn modelId="{3655F5B9-4B83-4032-94A5-BC3D230D1EE9}" type="presParOf" srcId="{54ADD013-4290-3E4B-98CB-31ABF87A236C}" destId="{7E674D2B-2795-4949-8D42-E70E66633405}" srcOrd="12" destOrd="0" presId="urn:microsoft.com/office/officeart/2005/8/layout/radial6"/>
    <dgm:cxn modelId="{6558B10C-73E3-4C03-AD48-0818D45E3C20}" type="presParOf" srcId="{54ADD013-4290-3E4B-98CB-31ABF87A236C}" destId="{9D3B0DDD-FA41-A243-AA0B-E714D4235E98}" srcOrd="13" destOrd="0" presId="urn:microsoft.com/office/officeart/2005/8/layout/radial6"/>
    <dgm:cxn modelId="{54126FE0-E851-434F-B3EF-9AD635ED5F94}" type="presParOf" srcId="{54ADD013-4290-3E4B-98CB-31ABF87A236C}" destId="{167D8789-8610-AC43-ABD9-D7E5657022C2}" srcOrd="14" destOrd="0" presId="urn:microsoft.com/office/officeart/2005/8/layout/radial6"/>
    <dgm:cxn modelId="{1BBFF7C8-91F4-4221-8DC8-9A5C7DC2D7B8}" type="presParOf" srcId="{54ADD013-4290-3E4B-98CB-31ABF87A236C}" destId="{6865C3F4-6E15-2B43-AE29-19E288FAEDDD}" srcOrd="15" destOrd="0" presId="urn:microsoft.com/office/officeart/2005/8/layout/radial6"/>
    <dgm:cxn modelId="{A7CD7CF8-9A06-417E-921C-D34DDE9AB566}" type="presParOf" srcId="{54ADD013-4290-3E4B-98CB-31ABF87A236C}" destId="{B5B573F8-55AA-8149-8601-7D72C4553B44}" srcOrd="16" destOrd="0" presId="urn:microsoft.com/office/officeart/2005/8/layout/radial6"/>
    <dgm:cxn modelId="{388B4FD6-34A9-4BB8-B175-50C6B9599934}" type="presParOf" srcId="{54ADD013-4290-3E4B-98CB-31ABF87A236C}" destId="{A35FE901-6EB3-BE49-BF02-6C1C7F63C3D8}" srcOrd="17" destOrd="0" presId="urn:microsoft.com/office/officeart/2005/8/layout/radial6"/>
    <dgm:cxn modelId="{4EBCB1B8-D6C4-446D-8266-1D2AAFE24009}" type="presParOf" srcId="{54ADD013-4290-3E4B-98CB-31ABF87A236C}" destId="{E8070716-9955-D747-8120-62F966D38146}" srcOrd="18" destOrd="0" presId="urn:microsoft.com/office/officeart/2005/8/layout/radial6"/>
    <dgm:cxn modelId="{701B24A7-5222-4038-90C0-E04FD226D1D3}" type="presParOf" srcId="{54ADD013-4290-3E4B-98CB-31ABF87A236C}" destId="{9717792C-9AF5-074E-9A91-4DCE639993F6}" srcOrd="19" destOrd="0" presId="urn:microsoft.com/office/officeart/2005/8/layout/radial6"/>
    <dgm:cxn modelId="{186FB519-F0A1-4DC1-8215-7A92E275FDC2}" type="presParOf" srcId="{54ADD013-4290-3E4B-98CB-31ABF87A236C}" destId="{0CC3DEF6-1EE3-9941-A1A8-D756278482B2}" srcOrd="20" destOrd="0" presId="urn:microsoft.com/office/officeart/2005/8/layout/radial6"/>
    <dgm:cxn modelId="{3836AF54-C899-4BBC-A4DB-1589582CA3F2}" type="presParOf" srcId="{54ADD013-4290-3E4B-98CB-31ABF87A236C}" destId="{E4CC8AF0-FA8E-814A-9EF2-A5CD25D9E59B}" srcOrd="21" destOrd="0" presId="urn:microsoft.com/office/officeart/2005/8/layout/radial6"/>
    <dgm:cxn modelId="{64429196-609B-46B2-8CF5-0A95E4E8EFA7}" type="presParOf" srcId="{54ADD013-4290-3E4B-98CB-31ABF87A236C}" destId="{57D49AFF-F35F-264C-9B89-E66F068B3776}" srcOrd="22" destOrd="0" presId="urn:microsoft.com/office/officeart/2005/8/layout/radial6"/>
    <dgm:cxn modelId="{45E8F090-5D67-4E4A-AC89-3991F3DC9D9C}" type="presParOf" srcId="{54ADD013-4290-3E4B-98CB-31ABF87A236C}" destId="{ADD32667-6A9A-7E4E-AEB1-DFCBC7CE2A84}" srcOrd="23" destOrd="0" presId="urn:microsoft.com/office/officeart/2005/8/layout/radial6"/>
    <dgm:cxn modelId="{8B7CB461-5F16-4AEA-B0C8-AF71EC0734D8}" type="presParOf" srcId="{54ADD013-4290-3E4B-98CB-31ABF87A236C}" destId="{FB2F18CA-376E-624B-8D3D-302F89F070FD}"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955D7-B2E4-6E49-83BE-FA1874162A5F}" type="doc">
      <dgm:prSet loTypeId="urn:microsoft.com/office/officeart/2005/8/layout/vList3" loCatId="" qsTypeId="urn:microsoft.com/office/officeart/2005/8/quickstyle/simple1" qsCatId="simple" csTypeId="urn:microsoft.com/office/officeart/2005/8/colors/accent1_2" csCatId="accent1" phldr="1"/>
      <dgm:spPr/>
    </dgm:pt>
    <dgm:pt modelId="{4B4678EE-14A4-C84B-8EB0-25A510BDF60D}">
      <dgm:prSet phldrT="[Text]"/>
      <dgm:spPr/>
      <dgm:t>
        <a:bodyPr/>
        <a:lstStyle/>
        <a:p>
          <a:r>
            <a:rPr lang="en-US"/>
            <a:t>Anxiety</a:t>
          </a:r>
        </a:p>
      </dgm:t>
    </dgm:pt>
    <dgm:pt modelId="{2EC85090-7E37-4F45-AF9D-6799176967B9}" type="parTrans" cxnId="{3DBC836F-6847-1D4F-9943-29DC333CE54D}">
      <dgm:prSet/>
      <dgm:spPr/>
      <dgm:t>
        <a:bodyPr/>
        <a:lstStyle/>
        <a:p>
          <a:endParaRPr lang="en-US"/>
        </a:p>
      </dgm:t>
    </dgm:pt>
    <dgm:pt modelId="{0AE9AD17-09D3-2140-9A6E-FC02D2279EF1}" type="sibTrans" cxnId="{3DBC836F-6847-1D4F-9943-29DC333CE54D}">
      <dgm:prSet/>
      <dgm:spPr/>
      <dgm:t>
        <a:bodyPr/>
        <a:lstStyle/>
        <a:p>
          <a:endParaRPr lang="en-US"/>
        </a:p>
      </dgm:t>
    </dgm:pt>
    <dgm:pt modelId="{83CCB8C1-219D-0745-9E71-B8996233CC4F}">
      <dgm:prSet phldrT="[Text]"/>
      <dgm:spPr/>
      <dgm:t>
        <a:bodyPr/>
        <a:lstStyle/>
        <a:p>
          <a:r>
            <a:rPr lang="en-US"/>
            <a:t>Headache</a:t>
          </a:r>
        </a:p>
      </dgm:t>
    </dgm:pt>
    <dgm:pt modelId="{21475762-C60C-8F4A-BB9E-2B6712F4B407}" type="parTrans" cxnId="{DDBF44A3-C21A-B94E-A5CC-0B8D3ACD04D5}">
      <dgm:prSet/>
      <dgm:spPr/>
      <dgm:t>
        <a:bodyPr/>
        <a:lstStyle/>
        <a:p>
          <a:endParaRPr lang="en-US"/>
        </a:p>
      </dgm:t>
    </dgm:pt>
    <dgm:pt modelId="{D9E483BA-640C-DF4C-A5E1-45202C41226A}" type="sibTrans" cxnId="{DDBF44A3-C21A-B94E-A5CC-0B8D3ACD04D5}">
      <dgm:prSet/>
      <dgm:spPr/>
      <dgm:t>
        <a:bodyPr/>
        <a:lstStyle/>
        <a:p>
          <a:endParaRPr lang="en-US"/>
        </a:p>
      </dgm:t>
    </dgm:pt>
    <dgm:pt modelId="{2B61D4A7-BCDF-7747-9FDF-3E1AF678DF85}">
      <dgm:prSet phldrT="[Text]"/>
      <dgm:spPr/>
      <dgm:t>
        <a:bodyPr/>
        <a:lstStyle/>
        <a:p>
          <a:r>
            <a:rPr lang="en-US"/>
            <a:t>Aphasia</a:t>
          </a:r>
        </a:p>
      </dgm:t>
    </dgm:pt>
    <dgm:pt modelId="{B0A4C7B4-D98B-6F4C-BF8C-B2FAF7A3D707}" type="parTrans" cxnId="{D565878F-DEC1-1341-947C-1777ECE77461}">
      <dgm:prSet/>
      <dgm:spPr/>
      <dgm:t>
        <a:bodyPr/>
        <a:lstStyle/>
        <a:p>
          <a:endParaRPr lang="en-US"/>
        </a:p>
      </dgm:t>
    </dgm:pt>
    <dgm:pt modelId="{1B5AD6E1-3427-B44B-B1A6-8E42F59760FD}" type="sibTrans" cxnId="{D565878F-DEC1-1341-947C-1777ECE77461}">
      <dgm:prSet/>
      <dgm:spPr/>
      <dgm:t>
        <a:bodyPr/>
        <a:lstStyle/>
        <a:p>
          <a:endParaRPr lang="en-US"/>
        </a:p>
      </dgm:t>
    </dgm:pt>
    <dgm:pt modelId="{C18714CA-7218-6F43-9ACF-6F6F02292DDB}">
      <dgm:prSet/>
      <dgm:spPr/>
      <dgm:t>
        <a:bodyPr/>
        <a:lstStyle/>
        <a:p>
          <a:r>
            <a:rPr lang="en-US"/>
            <a:t>Delirium</a:t>
          </a:r>
        </a:p>
      </dgm:t>
    </dgm:pt>
    <dgm:pt modelId="{F123FD1D-CC46-5D42-8A0F-3CB724764966}" type="parTrans" cxnId="{EA4A702A-AF0A-7642-9326-86008D8E8B5E}">
      <dgm:prSet/>
      <dgm:spPr/>
      <dgm:t>
        <a:bodyPr/>
        <a:lstStyle/>
        <a:p>
          <a:endParaRPr lang="en-US"/>
        </a:p>
      </dgm:t>
    </dgm:pt>
    <dgm:pt modelId="{1AB98F16-F59A-8F47-8E9D-7CC800A27047}" type="sibTrans" cxnId="{EA4A702A-AF0A-7642-9326-86008D8E8B5E}">
      <dgm:prSet/>
      <dgm:spPr/>
      <dgm:t>
        <a:bodyPr/>
        <a:lstStyle/>
        <a:p>
          <a:endParaRPr lang="en-US"/>
        </a:p>
      </dgm:t>
    </dgm:pt>
    <dgm:pt modelId="{4C3C267A-A65A-FE4D-87EB-BCB8222C998D}">
      <dgm:prSet/>
      <dgm:spPr/>
      <dgm:t>
        <a:bodyPr/>
        <a:lstStyle/>
        <a:p>
          <a:r>
            <a:rPr lang="en-US"/>
            <a:t>Insomnia</a:t>
          </a:r>
        </a:p>
      </dgm:t>
    </dgm:pt>
    <dgm:pt modelId="{93476232-7295-1243-89F7-D5FA77CE1E29}" type="parTrans" cxnId="{42F44960-26D3-C34B-9267-75A05EA375DC}">
      <dgm:prSet/>
      <dgm:spPr/>
      <dgm:t>
        <a:bodyPr/>
        <a:lstStyle/>
        <a:p>
          <a:endParaRPr lang="en-US"/>
        </a:p>
      </dgm:t>
    </dgm:pt>
    <dgm:pt modelId="{6073A760-E2A2-8041-A12D-DCD3B7976026}" type="sibTrans" cxnId="{42F44960-26D3-C34B-9267-75A05EA375DC}">
      <dgm:prSet/>
      <dgm:spPr/>
      <dgm:t>
        <a:bodyPr/>
        <a:lstStyle/>
        <a:p>
          <a:endParaRPr lang="en-US"/>
        </a:p>
      </dgm:t>
    </dgm:pt>
    <dgm:pt modelId="{BB3385E6-393A-BC4C-8AD0-4AF3F5C0B24F}">
      <dgm:prSet/>
      <dgm:spPr/>
      <dgm:t>
        <a:bodyPr/>
        <a:lstStyle/>
        <a:p>
          <a:r>
            <a:rPr lang="en-US"/>
            <a:t>Tremor</a:t>
          </a:r>
        </a:p>
      </dgm:t>
    </dgm:pt>
    <dgm:pt modelId="{D42C7269-98A6-1545-A7AA-542011CDC4F1}" type="parTrans" cxnId="{DB99BA5D-F911-F346-BB09-157F9315C93F}">
      <dgm:prSet/>
      <dgm:spPr/>
      <dgm:t>
        <a:bodyPr/>
        <a:lstStyle/>
        <a:p>
          <a:endParaRPr lang="en-US"/>
        </a:p>
      </dgm:t>
    </dgm:pt>
    <dgm:pt modelId="{DAAF4E39-B411-BF4E-A32B-8FCE43221D02}" type="sibTrans" cxnId="{DB99BA5D-F911-F346-BB09-157F9315C93F}">
      <dgm:prSet/>
      <dgm:spPr/>
      <dgm:t>
        <a:bodyPr/>
        <a:lstStyle/>
        <a:p>
          <a:endParaRPr lang="en-US"/>
        </a:p>
      </dgm:t>
    </dgm:pt>
    <dgm:pt modelId="{6C32CECC-9C1B-854B-8221-4F4535FBDC64}">
      <dgm:prSet/>
      <dgm:spPr/>
      <dgm:t>
        <a:bodyPr/>
        <a:lstStyle/>
        <a:p>
          <a:r>
            <a:rPr lang="en-US"/>
            <a:t>Encephalopathy</a:t>
          </a:r>
        </a:p>
      </dgm:t>
    </dgm:pt>
    <dgm:pt modelId="{1ADAB627-E331-AD44-89FE-EDDF7D484983}" type="parTrans" cxnId="{C18009EC-D954-144A-A845-B65BCCD90E6B}">
      <dgm:prSet/>
      <dgm:spPr/>
      <dgm:t>
        <a:bodyPr/>
        <a:lstStyle/>
        <a:p>
          <a:endParaRPr lang="en-US"/>
        </a:p>
      </dgm:t>
    </dgm:pt>
    <dgm:pt modelId="{09F7EE18-CA1C-0A49-A766-D13EF1D648A8}" type="sibTrans" cxnId="{C18009EC-D954-144A-A845-B65BCCD90E6B}">
      <dgm:prSet/>
      <dgm:spPr/>
      <dgm:t>
        <a:bodyPr/>
        <a:lstStyle/>
        <a:p>
          <a:endParaRPr lang="en-US"/>
        </a:p>
      </dgm:t>
    </dgm:pt>
    <dgm:pt modelId="{21CCC0F1-B6B5-D44F-9A4B-F71469C95F81}" type="pres">
      <dgm:prSet presAssocID="{5CF955D7-B2E4-6E49-83BE-FA1874162A5F}" presName="linearFlow" presStyleCnt="0">
        <dgm:presLayoutVars>
          <dgm:dir/>
          <dgm:resizeHandles val="exact"/>
        </dgm:presLayoutVars>
      </dgm:prSet>
      <dgm:spPr/>
    </dgm:pt>
    <dgm:pt modelId="{F8F6E721-B53B-744B-A895-67661AAA2A29}" type="pres">
      <dgm:prSet presAssocID="{4B4678EE-14A4-C84B-8EB0-25A510BDF60D}" presName="composite" presStyleCnt="0"/>
      <dgm:spPr/>
    </dgm:pt>
    <dgm:pt modelId="{03DD7135-484E-1649-BE85-1C306B95ACA8}" type="pres">
      <dgm:prSet presAssocID="{4B4678EE-14A4-C84B-8EB0-25A510BDF60D}" presName="imgShp" presStyleLbl="fgImgPlace1" presStyleIdx="0" presStyleCnt="7"/>
      <dgm:spPr/>
    </dgm:pt>
    <dgm:pt modelId="{ED2776D1-C277-8D48-9C13-6D41DDF3E61B}" type="pres">
      <dgm:prSet presAssocID="{4B4678EE-14A4-C84B-8EB0-25A510BDF60D}" presName="txShp" presStyleLbl="node1" presStyleIdx="0" presStyleCnt="7">
        <dgm:presLayoutVars>
          <dgm:bulletEnabled val="1"/>
        </dgm:presLayoutVars>
      </dgm:prSet>
      <dgm:spPr/>
      <dgm:t>
        <a:bodyPr/>
        <a:lstStyle/>
        <a:p>
          <a:endParaRPr lang="en-US"/>
        </a:p>
      </dgm:t>
    </dgm:pt>
    <dgm:pt modelId="{D822124B-8A8F-9F43-8CCA-2C784D0843BC}" type="pres">
      <dgm:prSet presAssocID="{0AE9AD17-09D3-2140-9A6E-FC02D2279EF1}" presName="spacing" presStyleCnt="0"/>
      <dgm:spPr/>
    </dgm:pt>
    <dgm:pt modelId="{584EFF7F-3845-474E-9A19-A38781639E5A}" type="pres">
      <dgm:prSet presAssocID="{83CCB8C1-219D-0745-9E71-B8996233CC4F}" presName="composite" presStyleCnt="0"/>
      <dgm:spPr/>
    </dgm:pt>
    <dgm:pt modelId="{38C5946D-7103-8941-A62E-40C6A08C3980}" type="pres">
      <dgm:prSet presAssocID="{83CCB8C1-219D-0745-9E71-B8996233CC4F}" presName="imgShp" presStyleLbl="fgImgPlace1" presStyleIdx="1" presStyleCnt="7"/>
      <dgm:spPr/>
    </dgm:pt>
    <dgm:pt modelId="{73867392-AE89-0844-AFA2-327A2C0FF53F}" type="pres">
      <dgm:prSet presAssocID="{83CCB8C1-219D-0745-9E71-B8996233CC4F}" presName="txShp" presStyleLbl="node1" presStyleIdx="1" presStyleCnt="7">
        <dgm:presLayoutVars>
          <dgm:bulletEnabled val="1"/>
        </dgm:presLayoutVars>
      </dgm:prSet>
      <dgm:spPr/>
      <dgm:t>
        <a:bodyPr/>
        <a:lstStyle/>
        <a:p>
          <a:endParaRPr lang="en-US"/>
        </a:p>
      </dgm:t>
    </dgm:pt>
    <dgm:pt modelId="{B6CCE6B1-4545-C444-BAE1-683E405D05C0}" type="pres">
      <dgm:prSet presAssocID="{D9E483BA-640C-DF4C-A5E1-45202C41226A}" presName="spacing" presStyleCnt="0"/>
      <dgm:spPr/>
    </dgm:pt>
    <dgm:pt modelId="{F5BB2F3C-0964-D44A-B313-1BFD55CB15F4}" type="pres">
      <dgm:prSet presAssocID="{2B61D4A7-BCDF-7747-9FDF-3E1AF678DF85}" presName="composite" presStyleCnt="0"/>
      <dgm:spPr/>
    </dgm:pt>
    <dgm:pt modelId="{5C373F53-0F44-1E4B-A1C1-015079FAC11A}" type="pres">
      <dgm:prSet presAssocID="{2B61D4A7-BCDF-7747-9FDF-3E1AF678DF85}" presName="imgShp" presStyleLbl="fgImgPlace1" presStyleIdx="2" presStyleCnt="7"/>
      <dgm:spPr/>
    </dgm:pt>
    <dgm:pt modelId="{C1A2E25E-35DB-3B49-A177-C34BFA7D1AF8}" type="pres">
      <dgm:prSet presAssocID="{2B61D4A7-BCDF-7747-9FDF-3E1AF678DF85}" presName="txShp" presStyleLbl="node1" presStyleIdx="2" presStyleCnt="7">
        <dgm:presLayoutVars>
          <dgm:bulletEnabled val="1"/>
        </dgm:presLayoutVars>
      </dgm:prSet>
      <dgm:spPr/>
      <dgm:t>
        <a:bodyPr/>
        <a:lstStyle/>
        <a:p>
          <a:endParaRPr lang="en-US"/>
        </a:p>
      </dgm:t>
    </dgm:pt>
    <dgm:pt modelId="{EB84E4C4-DD30-214E-BFF8-BA3CEE89BB78}" type="pres">
      <dgm:prSet presAssocID="{1B5AD6E1-3427-B44B-B1A6-8E42F59760FD}" presName="spacing" presStyleCnt="0"/>
      <dgm:spPr/>
    </dgm:pt>
    <dgm:pt modelId="{44C28DA3-8543-6844-82DE-1F634B7D640E}" type="pres">
      <dgm:prSet presAssocID="{C18714CA-7218-6F43-9ACF-6F6F02292DDB}" presName="composite" presStyleCnt="0"/>
      <dgm:spPr/>
    </dgm:pt>
    <dgm:pt modelId="{549271D0-D389-664E-8B26-6D112D9F4C7F}" type="pres">
      <dgm:prSet presAssocID="{C18714CA-7218-6F43-9ACF-6F6F02292DDB}" presName="imgShp" presStyleLbl="fgImgPlace1" presStyleIdx="3" presStyleCnt="7"/>
      <dgm:spPr/>
    </dgm:pt>
    <dgm:pt modelId="{C37DBF24-5029-234F-8D1F-56AEF06403D7}" type="pres">
      <dgm:prSet presAssocID="{C18714CA-7218-6F43-9ACF-6F6F02292DDB}" presName="txShp" presStyleLbl="node1" presStyleIdx="3" presStyleCnt="7">
        <dgm:presLayoutVars>
          <dgm:bulletEnabled val="1"/>
        </dgm:presLayoutVars>
      </dgm:prSet>
      <dgm:spPr/>
      <dgm:t>
        <a:bodyPr/>
        <a:lstStyle/>
        <a:p>
          <a:endParaRPr lang="en-US"/>
        </a:p>
      </dgm:t>
    </dgm:pt>
    <dgm:pt modelId="{8CC60C0C-3B49-B34E-A617-733EB440DE05}" type="pres">
      <dgm:prSet presAssocID="{1AB98F16-F59A-8F47-8E9D-7CC800A27047}" presName="spacing" presStyleCnt="0"/>
      <dgm:spPr/>
    </dgm:pt>
    <dgm:pt modelId="{412068AC-44CE-4645-B202-F0162B80F984}" type="pres">
      <dgm:prSet presAssocID="{4C3C267A-A65A-FE4D-87EB-BCB8222C998D}" presName="composite" presStyleCnt="0"/>
      <dgm:spPr/>
    </dgm:pt>
    <dgm:pt modelId="{F74A876B-2865-384A-AD88-A8D913B742AE}" type="pres">
      <dgm:prSet presAssocID="{4C3C267A-A65A-FE4D-87EB-BCB8222C998D}" presName="imgShp" presStyleLbl="fgImgPlace1" presStyleIdx="4" presStyleCnt="7"/>
      <dgm:spPr/>
    </dgm:pt>
    <dgm:pt modelId="{F360A4CA-8FD0-434E-8999-3D52F157729F}" type="pres">
      <dgm:prSet presAssocID="{4C3C267A-A65A-FE4D-87EB-BCB8222C998D}" presName="txShp" presStyleLbl="node1" presStyleIdx="4" presStyleCnt="7">
        <dgm:presLayoutVars>
          <dgm:bulletEnabled val="1"/>
        </dgm:presLayoutVars>
      </dgm:prSet>
      <dgm:spPr/>
      <dgm:t>
        <a:bodyPr/>
        <a:lstStyle/>
        <a:p>
          <a:endParaRPr lang="en-US"/>
        </a:p>
      </dgm:t>
    </dgm:pt>
    <dgm:pt modelId="{BCC083E6-314A-E44C-A5F6-D894AFCF4F26}" type="pres">
      <dgm:prSet presAssocID="{6073A760-E2A2-8041-A12D-DCD3B7976026}" presName="spacing" presStyleCnt="0"/>
      <dgm:spPr/>
    </dgm:pt>
    <dgm:pt modelId="{C8269C97-70F3-6F47-90EB-F6197EBD2F5A}" type="pres">
      <dgm:prSet presAssocID="{BB3385E6-393A-BC4C-8AD0-4AF3F5C0B24F}" presName="composite" presStyleCnt="0"/>
      <dgm:spPr/>
    </dgm:pt>
    <dgm:pt modelId="{E55C009D-AA0B-D448-8108-B5485C9091E7}" type="pres">
      <dgm:prSet presAssocID="{BB3385E6-393A-BC4C-8AD0-4AF3F5C0B24F}" presName="imgShp" presStyleLbl="fgImgPlace1" presStyleIdx="5" presStyleCnt="7"/>
      <dgm:spPr/>
    </dgm:pt>
    <dgm:pt modelId="{0CD54847-2C35-8A40-AB4D-CE691BA309BA}" type="pres">
      <dgm:prSet presAssocID="{BB3385E6-393A-BC4C-8AD0-4AF3F5C0B24F}" presName="txShp" presStyleLbl="node1" presStyleIdx="5" presStyleCnt="7">
        <dgm:presLayoutVars>
          <dgm:bulletEnabled val="1"/>
        </dgm:presLayoutVars>
      </dgm:prSet>
      <dgm:spPr/>
      <dgm:t>
        <a:bodyPr/>
        <a:lstStyle/>
        <a:p>
          <a:endParaRPr lang="en-US"/>
        </a:p>
      </dgm:t>
    </dgm:pt>
    <dgm:pt modelId="{09ECD6EC-E6D0-8141-90C9-426D4654AF5D}" type="pres">
      <dgm:prSet presAssocID="{DAAF4E39-B411-BF4E-A32B-8FCE43221D02}" presName="spacing" presStyleCnt="0"/>
      <dgm:spPr/>
    </dgm:pt>
    <dgm:pt modelId="{2C42B78D-0D47-924C-BFF2-10333D4EA628}" type="pres">
      <dgm:prSet presAssocID="{6C32CECC-9C1B-854B-8221-4F4535FBDC64}" presName="composite" presStyleCnt="0"/>
      <dgm:spPr/>
    </dgm:pt>
    <dgm:pt modelId="{554788E8-8129-DE48-84D8-237DA32BF8AF}" type="pres">
      <dgm:prSet presAssocID="{6C32CECC-9C1B-854B-8221-4F4535FBDC64}" presName="imgShp" presStyleLbl="fgImgPlace1" presStyleIdx="6" presStyleCnt="7"/>
      <dgm:spPr/>
    </dgm:pt>
    <dgm:pt modelId="{3B4CE70B-9C88-1D49-89C7-C5DFF5359783}" type="pres">
      <dgm:prSet presAssocID="{6C32CECC-9C1B-854B-8221-4F4535FBDC64}" presName="txShp" presStyleLbl="node1" presStyleIdx="6" presStyleCnt="7">
        <dgm:presLayoutVars>
          <dgm:bulletEnabled val="1"/>
        </dgm:presLayoutVars>
      </dgm:prSet>
      <dgm:spPr/>
      <dgm:t>
        <a:bodyPr/>
        <a:lstStyle/>
        <a:p>
          <a:endParaRPr lang="en-US"/>
        </a:p>
      </dgm:t>
    </dgm:pt>
  </dgm:ptLst>
  <dgm:cxnLst>
    <dgm:cxn modelId="{DB99BA5D-F911-F346-BB09-157F9315C93F}" srcId="{5CF955D7-B2E4-6E49-83BE-FA1874162A5F}" destId="{BB3385E6-393A-BC4C-8AD0-4AF3F5C0B24F}" srcOrd="5" destOrd="0" parTransId="{D42C7269-98A6-1545-A7AA-542011CDC4F1}" sibTransId="{DAAF4E39-B411-BF4E-A32B-8FCE43221D02}"/>
    <dgm:cxn modelId="{C18009EC-D954-144A-A845-B65BCCD90E6B}" srcId="{5CF955D7-B2E4-6E49-83BE-FA1874162A5F}" destId="{6C32CECC-9C1B-854B-8221-4F4535FBDC64}" srcOrd="6" destOrd="0" parTransId="{1ADAB627-E331-AD44-89FE-EDDF7D484983}" sibTransId="{09F7EE18-CA1C-0A49-A766-D13EF1D648A8}"/>
    <dgm:cxn modelId="{9C6AD17F-EDAA-4740-961B-7DE9A4BB6434}" type="presOf" srcId="{83CCB8C1-219D-0745-9E71-B8996233CC4F}" destId="{73867392-AE89-0844-AFA2-327A2C0FF53F}" srcOrd="0" destOrd="0" presId="urn:microsoft.com/office/officeart/2005/8/layout/vList3"/>
    <dgm:cxn modelId="{EA4A702A-AF0A-7642-9326-86008D8E8B5E}" srcId="{5CF955D7-B2E4-6E49-83BE-FA1874162A5F}" destId="{C18714CA-7218-6F43-9ACF-6F6F02292DDB}" srcOrd="3" destOrd="0" parTransId="{F123FD1D-CC46-5D42-8A0F-3CB724764966}" sibTransId="{1AB98F16-F59A-8F47-8E9D-7CC800A27047}"/>
    <dgm:cxn modelId="{42F44960-26D3-C34B-9267-75A05EA375DC}" srcId="{5CF955D7-B2E4-6E49-83BE-FA1874162A5F}" destId="{4C3C267A-A65A-FE4D-87EB-BCB8222C998D}" srcOrd="4" destOrd="0" parTransId="{93476232-7295-1243-89F7-D5FA77CE1E29}" sibTransId="{6073A760-E2A2-8041-A12D-DCD3B7976026}"/>
    <dgm:cxn modelId="{DDBF44A3-C21A-B94E-A5CC-0B8D3ACD04D5}" srcId="{5CF955D7-B2E4-6E49-83BE-FA1874162A5F}" destId="{83CCB8C1-219D-0745-9E71-B8996233CC4F}" srcOrd="1" destOrd="0" parTransId="{21475762-C60C-8F4A-BB9E-2B6712F4B407}" sibTransId="{D9E483BA-640C-DF4C-A5E1-45202C41226A}"/>
    <dgm:cxn modelId="{E85137EE-AFBE-4545-8515-70E4C99AE174}" type="presOf" srcId="{6C32CECC-9C1B-854B-8221-4F4535FBDC64}" destId="{3B4CE70B-9C88-1D49-89C7-C5DFF5359783}" srcOrd="0" destOrd="0" presId="urn:microsoft.com/office/officeart/2005/8/layout/vList3"/>
    <dgm:cxn modelId="{704543FF-C7C3-4806-BAB6-367EFF4B4DC8}" type="presOf" srcId="{4B4678EE-14A4-C84B-8EB0-25A510BDF60D}" destId="{ED2776D1-C277-8D48-9C13-6D41DDF3E61B}" srcOrd="0" destOrd="0" presId="urn:microsoft.com/office/officeart/2005/8/layout/vList3"/>
    <dgm:cxn modelId="{33789299-9809-441D-B4FC-3D14977F7D75}" type="presOf" srcId="{C18714CA-7218-6F43-9ACF-6F6F02292DDB}" destId="{C37DBF24-5029-234F-8D1F-56AEF06403D7}" srcOrd="0" destOrd="0" presId="urn:microsoft.com/office/officeart/2005/8/layout/vList3"/>
    <dgm:cxn modelId="{7A47F0D0-A8F2-408B-8CEE-D1296BEC3EA1}" type="presOf" srcId="{4C3C267A-A65A-FE4D-87EB-BCB8222C998D}" destId="{F360A4CA-8FD0-434E-8999-3D52F157729F}" srcOrd="0" destOrd="0" presId="urn:microsoft.com/office/officeart/2005/8/layout/vList3"/>
    <dgm:cxn modelId="{EA5FDE1B-98F6-4F36-9A2F-6BD0F68C7F8A}" type="presOf" srcId="{2B61D4A7-BCDF-7747-9FDF-3E1AF678DF85}" destId="{C1A2E25E-35DB-3B49-A177-C34BFA7D1AF8}" srcOrd="0" destOrd="0" presId="urn:microsoft.com/office/officeart/2005/8/layout/vList3"/>
    <dgm:cxn modelId="{3DBC836F-6847-1D4F-9943-29DC333CE54D}" srcId="{5CF955D7-B2E4-6E49-83BE-FA1874162A5F}" destId="{4B4678EE-14A4-C84B-8EB0-25A510BDF60D}" srcOrd="0" destOrd="0" parTransId="{2EC85090-7E37-4F45-AF9D-6799176967B9}" sibTransId="{0AE9AD17-09D3-2140-9A6E-FC02D2279EF1}"/>
    <dgm:cxn modelId="{5786E455-703A-4AAF-87B6-BC12092206EC}" type="presOf" srcId="{BB3385E6-393A-BC4C-8AD0-4AF3F5C0B24F}" destId="{0CD54847-2C35-8A40-AB4D-CE691BA309BA}" srcOrd="0" destOrd="0" presId="urn:microsoft.com/office/officeart/2005/8/layout/vList3"/>
    <dgm:cxn modelId="{D565878F-DEC1-1341-947C-1777ECE77461}" srcId="{5CF955D7-B2E4-6E49-83BE-FA1874162A5F}" destId="{2B61D4A7-BCDF-7747-9FDF-3E1AF678DF85}" srcOrd="2" destOrd="0" parTransId="{B0A4C7B4-D98B-6F4C-BF8C-B2FAF7A3D707}" sibTransId="{1B5AD6E1-3427-B44B-B1A6-8E42F59760FD}"/>
    <dgm:cxn modelId="{813C5F1D-A308-45D5-A2D2-30BF240A045D}" type="presOf" srcId="{5CF955D7-B2E4-6E49-83BE-FA1874162A5F}" destId="{21CCC0F1-B6B5-D44F-9A4B-F71469C95F81}" srcOrd="0" destOrd="0" presId="urn:microsoft.com/office/officeart/2005/8/layout/vList3"/>
    <dgm:cxn modelId="{8ABEC78C-3AC4-49A0-98F4-5CAECEA941E5}" type="presParOf" srcId="{21CCC0F1-B6B5-D44F-9A4B-F71469C95F81}" destId="{F8F6E721-B53B-744B-A895-67661AAA2A29}" srcOrd="0" destOrd="0" presId="urn:microsoft.com/office/officeart/2005/8/layout/vList3"/>
    <dgm:cxn modelId="{C9FE7278-99EA-41BF-A17D-628A44D378A7}" type="presParOf" srcId="{F8F6E721-B53B-744B-A895-67661AAA2A29}" destId="{03DD7135-484E-1649-BE85-1C306B95ACA8}" srcOrd="0" destOrd="0" presId="urn:microsoft.com/office/officeart/2005/8/layout/vList3"/>
    <dgm:cxn modelId="{0044C0AE-3989-4A55-BA64-4BCD1AE93D92}" type="presParOf" srcId="{F8F6E721-B53B-744B-A895-67661AAA2A29}" destId="{ED2776D1-C277-8D48-9C13-6D41DDF3E61B}" srcOrd="1" destOrd="0" presId="urn:microsoft.com/office/officeart/2005/8/layout/vList3"/>
    <dgm:cxn modelId="{C64CC5DE-A3C7-4C5F-9927-C060F73560B4}" type="presParOf" srcId="{21CCC0F1-B6B5-D44F-9A4B-F71469C95F81}" destId="{D822124B-8A8F-9F43-8CCA-2C784D0843BC}" srcOrd="1" destOrd="0" presId="urn:microsoft.com/office/officeart/2005/8/layout/vList3"/>
    <dgm:cxn modelId="{126A3852-63E9-4B93-B88F-E49BE5A7491B}" type="presParOf" srcId="{21CCC0F1-B6B5-D44F-9A4B-F71469C95F81}" destId="{584EFF7F-3845-474E-9A19-A38781639E5A}" srcOrd="2" destOrd="0" presId="urn:microsoft.com/office/officeart/2005/8/layout/vList3"/>
    <dgm:cxn modelId="{85D4A7F3-14B7-4122-9F46-1B2F93A8C259}" type="presParOf" srcId="{584EFF7F-3845-474E-9A19-A38781639E5A}" destId="{38C5946D-7103-8941-A62E-40C6A08C3980}" srcOrd="0" destOrd="0" presId="urn:microsoft.com/office/officeart/2005/8/layout/vList3"/>
    <dgm:cxn modelId="{9B3CF1B1-F4CE-46A7-9E0D-20B9AE456E9D}" type="presParOf" srcId="{584EFF7F-3845-474E-9A19-A38781639E5A}" destId="{73867392-AE89-0844-AFA2-327A2C0FF53F}" srcOrd="1" destOrd="0" presId="urn:microsoft.com/office/officeart/2005/8/layout/vList3"/>
    <dgm:cxn modelId="{4DE621E1-5660-41AA-B719-A31090227C31}" type="presParOf" srcId="{21CCC0F1-B6B5-D44F-9A4B-F71469C95F81}" destId="{B6CCE6B1-4545-C444-BAE1-683E405D05C0}" srcOrd="3" destOrd="0" presId="urn:microsoft.com/office/officeart/2005/8/layout/vList3"/>
    <dgm:cxn modelId="{BBAE48DE-9989-4133-8675-C512B055BB36}" type="presParOf" srcId="{21CCC0F1-B6B5-D44F-9A4B-F71469C95F81}" destId="{F5BB2F3C-0964-D44A-B313-1BFD55CB15F4}" srcOrd="4" destOrd="0" presId="urn:microsoft.com/office/officeart/2005/8/layout/vList3"/>
    <dgm:cxn modelId="{B7D6B18B-20EC-466E-867A-BAA2B6D3C0A4}" type="presParOf" srcId="{F5BB2F3C-0964-D44A-B313-1BFD55CB15F4}" destId="{5C373F53-0F44-1E4B-A1C1-015079FAC11A}" srcOrd="0" destOrd="0" presId="urn:microsoft.com/office/officeart/2005/8/layout/vList3"/>
    <dgm:cxn modelId="{040C9E4C-361B-4842-8865-B4CBBC83914C}" type="presParOf" srcId="{F5BB2F3C-0964-D44A-B313-1BFD55CB15F4}" destId="{C1A2E25E-35DB-3B49-A177-C34BFA7D1AF8}" srcOrd="1" destOrd="0" presId="urn:microsoft.com/office/officeart/2005/8/layout/vList3"/>
    <dgm:cxn modelId="{4E9EA345-B8E5-4F26-80A8-4D30525216FD}" type="presParOf" srcId="{21CCC0F1-B6B5-D44F-9A4B-F71469C95F81}" destId="{EB84E4C4-DD30-214E-BFF8-BA3CEE89BB78}" srcOrd="5" destOrd="0" presId="urn:microsoft.com/office/officeart/2005/8/layout/vList3"/>
    <dgm:cxn modelId="{A04754E1-49D7-431D-96DB-6FF366254821}" type="presParOf" srcId="{21CCC0F1-B6B5-D44F-9A4B-F71469C95F81}" destId="{44C28DA3-8543-6844-82DE-1F634B7D640E}" srcOrd="6" destOrd="0" presId="urn:microsoft.com/office/officeart/2005/8/layout/vList3"/>
    <dgm:cxn modelId="{5005C66C-D1FC-46F3-A308-3E24BDD6D2F4}" type="presParOf" srcId="{44C28DA3-8543-6844-82DE-1F634B7D640E}" destId="{549271D0-D389-664E-8B26-6D112D9F4C7F}" srcOrd="0" destOrd="0" presId="urn:microsoft.com/office/officeart/2005/8/layout/vList3"/>
    <dgm:cxn modelId="{BB767560-5790-404E-9A80-5E73A9A34FD1}" type="presParOf" srcId="{44C28DA3-8543-6844-82DE-1F634B7D640E}" destId="{C37DBF24-5029-234F-8D1F-56AEF06403D7}" srcOrd="1" destOrd="0" presId="urn:microsoft.com/office/officeart/2005/8/layout/vList3"/>
    <dgm:cxn modelId="{1C139FC0-AE9A-4240-8C44-6368D7355A75}" type="presParOf" srcId="{21CCC0F1-B6B5-D44F-9A4B-F71469C95F81}" destId="{8CC60C0C-3B49-B34E-A617-733EB440DE05}" srcOrd="7" destOrd="0" presId="urn:microsoft.com/office/officeart/2005/8/layout/vList3"/>
    <dgm:cxn modelId="{1ED7B659-203A-41F8-B471-A7A50268B969}" type="presParOf" srcId="{21CCC0F1-B6B5-D44F-9A4B-F71469C95F81}" destId="{412068AC-44CE-4645-B202-F0162B80F984}" srcOrd="8" destOrd="0" presId="urn:microsoft.com/office/officeart/2005/8/layout/vList3"/>
    <dgm:cxn modelId="{91E11D97-86B5-4B00-A4E6-0D284043D16F}" type="presParOf" srcId="{412068AC-44CE-4645-B202-F0162B80F984}" destId="{F74A876B-2865-384A-AD88-A8D913B742AE}" srcOrd="0" destOrd="0" presId="urn:microsoft.com/office/officeart/2005/8/layout/vList3"/>
    <dgm:cxn modelId="{BE82EB4A-B6DB-462B-B00F-9C451A8A26F4}" type="presParOf" srcId="{412068AC-44CE-4645-B202-F0162B80F984}" destId="{F360A4CA-8FD0-434E-8999-3D52F157729F}" srcOrd="1" destOrd="0" presId="urn:microsoft.com/office/officeart/2005/8/layout/vList3"/>
    <dgm:cxn modelId="{9E86BB35-47D6-4CEA-BDD0-CF557785C708}" type="presParOf" srcId="{21CCC0F1-B6B5-D44F-9A4B-F71469C95F81}" destId="{BCC083E6-314A-E44C-A5F6-D894AFCF4F26}" srcOrd="9" destOrd="0" presId="urn:microsoft.com/office/officeart/2005/8/layout/vList3"/>
    <dgm:cxn modelId="{C6BA83B9-BEA5-4049-A5D5-A80518159B7C}" type="presParOf" srcId="{21CCC0F1-B6B5-D44F-9A4B-F71469C95F81}" destId="{C8269C97-70F3-6F47-90EB-F6197EBD2F5A}" srcOrd="10" destOrd="0" presId="urn:microsoft.com/office/officeart/2005/8/layout/vList3"/>
    <dgm:cxn modelId="{0810F497-7C4A-4FCA-BCB5-204C336841EF}" type="presParOf" srcId="{C8269C97-70F3-6F47-90EB-F6197EBD2F5A}" destId="{E55C009D-AA0B-D448-8108-B5485C9091E7}" srcOrd="0" destOrd="0" presId="urn:microsoft.com/office/officeart/2005/8/layout/vList3"/>
    <dgm:cxn modelId="{8192E8A3-4451-42FC-B32A-97855855EF88}" type="presParOf" srcId="{C8269C97-70F3-6F47-90EB-F6197EBD2F5A}" destId="{0CD54847-2C35-8A40-AB4D-CE691BA309BA}" srcOrd="1" destOrd="0" presId="urn:microsoft.com/office/officeart/2005/8/layout/vList3"/>
    <dgm:cxn modelId="{E5AB4F1F-1294-462B-BA09-5A1CA7007F0E}" type="presParOf" srcId="{21CCC0F1-B6B5-D44F-9A4B-F71469C95F81}" destId="{09ECD6EC-E6D0-8141-90C9-426D4654AF5D}" srcOrd="11" destOrd="0" presId="urn:microsoft.com/office/officeart/2005/8/layout/vList3"/>
    <dgm:cxn modelId="{1319D4EB-84DA-4D33-ACD3-9671C06EF9FD}" type="presParOf" srcId="{21CCC0F1-B6B5-D44F-9A4B-F71469C95F81}" destId="{2C42B78D-0D47-924C-BFF2-10333D4EA628}" srcOrd="12" destOrd="0" presId="urn:microsoft.com/office/officeart/2005/8/layout/vList3"/>
    <dgm:cxn modelId="{33E86E03-8CEC-401D-97E7-062F23F29C96}" type="presParOf" srcId="{2C42B78D-0D47-924C-BFF2-10333D4EA628}" destId="{554788E8-8129-DE48-84D8-237DA32BF8AF}" srcOrd="0" destOrd="0" presId="urn:microsoft.com/office/officeart/2005/8/layout/vList3"/>
    <dgm:cxn modelId="{12D616BC-8E1C-4B80-8026-E54D3B5F193A}" type="presParOf" srcId="{2C42B78D-0D47-924C-BFF2-10333D4EA628}" destId="{3B4CE70B-9C88-1D49-89C7-C5DFF535978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D7CAC-824A-4CC7-BE34-D9B2457B0BB4}">
      <dsp:nvSpPr>
        <dsp:cNvPr id="0" name=""/>
        <dsp:cNvSpPr/>
      </dsp:nvSpPr>
      <dsp:spPr>
        <a:xfrm>
          <a:off x="1828799" y="50799"/>
          <a:ext cx="2438400" cy="2438400"/>
        </a:xfrm>
        <a:prstGeom prst="ellipse">
          <a:avLst/>
        </a:prstGeom>
        <a:solidFill>
          <a:srgbClr val="FFC000">
            <a:alpha val="50000"/>
          </a:srgbClr>
        </a:solidFill>
        <a:ln w="25400" cap="flat" cmpd="sng" algn="ctr">
          <a:solidFill>
            <a:srgbClr val="F2A90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Cellular Therapy </a:t>
          </a:r>
          <a:endParaRPr lang="en-US" sz="1700" kern="1200" dirty="0"/>
        </a:p>
      </dsp:txBody>
      <dsp:txXfrm>
        <a:off x="2153920" y="477519"/>
        <a:ext cx="1788160" cy="1097280"/>
      </dsp:txXfrm>
    </dsp:sp>
    <dsp:sp modelId="{D22E3483-C0C9-4E0C-A83C-3F8559337F45}">
      <dsp:nvSpPr>
        <dsp:cNvPr id="0" name=""/>
        <dsp:cNvSpPr/>
      </dsp:nvSpPr>
      <dsp:spPr>
        <a:xfrm>
          <a:off x="2708656" y="1574800"/>
          <a:ext cx="2438400" cy="2438400"/>
        </a:xfrm>
        <a:prstGeom prst="ellipse">
          <a:avLst/>
        </a:prstGeom>
        <a:solidFill>
          <a:srgbClr val="0070C0">
            <a:alpha val="50000"/>
          </a:srgb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Immunotherapy</a:t>
          </a:r>
          <a:endParaRPr lang="en-US" sz="1700" kern="1200" dirty="0"/>
        </a:p>
      </dsp:txBody>
      <dsp:txXfrm>
        <a:off x="3454400" y="2204720"/>
        <a:ext cx="1463040" cy="1341120"/>
      </dsp:txXfrm>
    </dsp:sp>
    <dsp:sp modelId="{68BEA57C-E7F6-46A1-B08C-A6093598864F}">
      <dsp:nvSpPr>
        <dsp:cNvPr id="0" name=""/>
        <dsp:cNvSpPr/>
      </dsp:nvSpPr>
      <dsp:spPr>
        <a:xfrm>
          <a:off x="948943" y="1574800"/>
          <a:ext cx="2438400" cy="2438400"/>
        </a:xfrm>
        <a:prstGeom prst="ellipse">
          <a:avLst/>
        </a:prstGeom>
        <a:solidFill>
          <a:srgbClr val="00B050">
            <a:alpha val="50000"/>
          </a:srgbClr>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Gene Therapy</a:t>
          </a:r>
          <a:endParaRPr lang="en-US" sz="1700" kern="1200" dirty="0"/>
        </a:p>
      </dsp:txBody>
      <dsp:txXfrm>
        <a:off x="1178560" y="2204720"/>
        <a:ext cx="1463040" cy="1341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F18CA-376E-624B-8D3D-302F89F070FD}">
      <dsp:nvSpPr>
        <dsp:cNvPr id="0" name=""/>
        <dsp:cNvSpPr/>
      </dsp:nvSpPr>
      <dsp:spPr>
        <a:xfrm>
          <a:off x="1418307" y="432398"/>
          <a:ext cx="3910547" cy="3910547"/>
        </a:xfrm>
        <a:prstGeom prst="blockArc">
          <a:avLst>
            <a:gd name="adj1" fmla="val 13500000"/>
            <a:gd name="adj2" fmla="val 16200000"/>
            <a:gd name="adj3" fmla="val 343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CC8AF0-FA8E-814A-9EF2-A5CD25D9E59B}">
      <dsp:nvSpPr>
        <dsp:cNvPr id="0" name=""/>
        <dsp:cNvSpPr/>
      </dsp:nvSpPr>
      <dsp:spPr>
        <a:xfrm>
          <a:off x="1418307" y="432398"/>
          <a:ext cx="3910547" cy="3910547"/>
        </a:xfrm>
        <a:prstGeom prst="blockArc">
          <a:avLst>
            <a:gd name="adj1" fmla="val 10800000"/>
            <a:gd name="adj2" fmla="val 13500000"/>
            <a:gd name="adj3" fmla="val 343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070716-9955-D747-8120-62F966D38146}">
      <dsp:nvSpPr>
        <dsp:cNvPr id="0" name=""/>
        <dsp:cNvSpPr/>
      </dsp:nvSpPr>
      <dsp:spPr>
        <a:xfrm>
          <a:off x="1418307" y="432398"/>
          <a:ext cx="3910547" cy="3910547"/>
        </a:xfrm>
        <a:prstGeom prst="blockArc">
          <a:avLst>
            <a:gd name="adj1" fmla="val 8100000"/>
            <a:gd name="adj2" fmla="val 10800000"/>
            <a:gd name="adj3" fmla="val 343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65C3F4-6E15-2B43-AE29-19E288FAEDDD}">
      <dsp:nvSpPr>
        <dsp:cNvPr id="0" name=""/>
        <dsp:cNvSpPr/>
      </dsp:nvSpPr>
      <dsp:spPr>
        <a:xfrm>
          <a:off x="1418307" y="432398"/>
          <a:ext cx="3910547" cy="3910547"/>
        </a:xfrm>
        <a:prstGeom prst="blockArc">
          <a:avLst>
            <a:gd name="adj1" fmla="val 5400000"/>
            <a:gd name="adj2" fmla="val 8100000"/>
            <a:gd name="adj3" fmla="val 343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674D2B-2795-4949-8D42-E70E66633405}">
      <dsp:nvSpPr>
        <dsp:cNvPr id="0" name=""/>
        <dsp:cNvSpPr/>
      </dsp:nvSpPr>
      <dsp:spPr>
        <a:xfrm>
          <a:off x="1418307" y="432398"/>
          <a:ext cx="3910547" cy="3910547"/>
        </a:xfrm>
        <a:prstGeom prst="blockArc">
          <a:avLst>
            <a:gd name="adj1" fmla="val 2700000"/>
            <a:gd name="adj2" fmla="val 5400000"/>
            <a:gd name="adj3" fmla="val 343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AF0A1D-330D-D144-A621-748FCBD0E0AA}">
      <dsp:nvSpPr>
        <dsp:cNvPr id="0" name=""/>
        <dsp:cNvSpPr/>
      </dsp:nvSpPr>
      <dsp:spPr>
        <a:xfrm>
          <a:off x="1418307" y="432398"/>
          <a:ext cx="3910547" cy="3910547"/>
        </a:xfrm>
        <a:prstGeom prst="blockArc">
          <a:avLst>
            <a:gd name="adj1" fmla="val 0"/>
            <a:gd name="adj2" fmla="val 2700000"/>
            <a:gd name="adj3" fmla="val 343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09BA2D-2632-1D45-BFD4-B3550A64AD28}">
      <dsp:nvSpPr>
        <dsp:cNvPr id="0" name=""/>
        <dsp:cNvSpPr/>
      </dsp:nvSpPr>
      <dsp:spPr>
        <a:xfrm>
          <a:off x="1418307" y="432398"/>
          <a:ext cx="3910547" cy="3910547"/>
        </a:xfrm>
        <a:prstGeom prst="blockArc">
          <a:avLst>
            <a:gd name="adj1" fmla="val 18900000"/>
            <a:gd name="adj2" fmla="val 0"/>
            <a:gd name="adj3" fmla="val 343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A312A0-2A77-0D42-B6DB-3BA21230D61A}">
      <dsp:nvSpPr>
        <dsp:cNvPr id="0" name=""/>
        <dsp:cNvSpPr/>
      </dsp:nvSpPr>
      <dsp:spPr>
        <a:xfrm>
          <a:off x="1418307" y="432398"/>
          <a:ext cx="3910547" cy="3910547"/>
        </a:xfrm>
        <a:prstGeom prst="blockArc">
          <a:avLst>
            <a:gd name="adj1" fmla="val 16200000"/>
            <a:gd name="adj2" fmla="val 18900000"/>
            <a:gd name="adj3" fmla="val 343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81A883-607E-5740-BCFD-43F8D30B20BB}">
      <dsp:nvSpPr>
        <dsp:cNvPr id="0" name=""/>
        <dsp:cNvSpPr/>
      </dsp:nvSpPr>
      <dsp:spPr>
        <a:xfrm>
          <a:off x="2708089" y="1722180"/>
          <a:ext cx="1330983" cy="1330983"/>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r>
            <a:rPr lang="en-US" sz="4300" kern="1200"/>
            <a:t>CRS</a:t>
          </a:r>
        </a:p>
      </dsp:txBody>
      <dsp:txXfrm>
        <a:off x="2903007" y="1917098"/>
        <a:ext cx="941147" cy="941147"/>
      </dsp:txXfrm>
    </dsp:sp>
    <dsp:sp modelId="{659050DB-9AF1-7145-ACB7-E2089540654E}">
      <dsp:nvSpPr>
        <dsp:cNvPr id="0" name=""/>
        <dsp:cNvSpPr/>
      </dsp:nvSpPr>
      <dsp:spPr>
        <a:xfrm>
          <a:off x="2907737" y="94"/>
          <a:ext cx="931688" cy="931688"/>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t>Hypotension</a:t>
          </a:r>
        </a:p>
      </dsp:txBody>
      <dsp:txXfrm>
        <a:off x="3044180" y="136537"/>
        <a:ext cx="658802" cy="658802"/>
      </dsp:txXfrm>
    </dsp:sp>
    <dsp:sp modelId="{5C893423-5DFC-3943-B1B7-DA5B837477A0}">
      <dsp:nvSpPr>
        <dsp:cNvPr id="0" name=""/>
        <dsp:cNvSpPr/>
      </dsp:nvSpPr>
      <dsp:spPr>
        <a:xfrm>
          <a:off x="4266607" y="562957"/>
          <a:ext cx="931688" cy="931688"/>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t>Hypoxia</a:t>
          </a:r>
        </a:p>
      </dsp:txBody>
      <dsp:txXfrm>
        <a:off x="4403050" y="699400"/>
        <a:ext cx="658802" cy="658802"/>
      </dsp:txXfrm>
    </dsp:sp>
    <dsp:sp modelId="{A69D3C3B-35C0-674C-9F1B-2081DE94333E}">
      <dsp:nvSpPr>
        <dsp:cNvPr id="0" name=""/>
        <dsp:cNvSpPr/>
      </dsp:nvSpPr>
      <dsp:spPr>
        <a:xfrm>
          <a:off x="4829470" y="1921827"/>
          <a:ext cx="931688" cy="93168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t>Renal insufficiency</a:t>
          </a:r>
        </a:p>
      </dsp:txBody>
      <dsp:txXfrm>
        <a:off x="4965913" y="2058270"/>
        <a:ext cx="658802" cy="658802"/>
      </dsp:txXfrm>
    </dsp:sp>
    <dsp:sp modelId="{1D3D74C5-1EAB-284C-AC23-D04EDFE143B8}">
      <dsp:nvSpPr>
        <dsp:cNvPr id="0" name=""/>
        <dsp:cNvSpPr/>
      </dsp:nvSpPr>
      <dsp:spPr>
        <a:xfrm>
          <a:off x="4266607" y="3280698"/>
          <a:ext cx="931688" cy="93168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t>Tachycardia</a:t>
          </a:r>
        </a:p>
      </dsp:txBody>
      <dsp:txXfrm>
        <a:off x="4403050" y="3417141"/>
        <a:ext cx="658802" cy="658802"/>
      </dsp:txXfrm>
    </dsp:sp>
    <dsp:sp modelId="{9D3B0DDD-FA41-A243-AA0B-E714D4235E98}">
      <dsp:nvSpPr>
        <dsp:cNvPr id="0" name=""/>
        <dsp:cNvSpPr/>
      </dsp:nvSpPr>
      <dsp:spPr>
        <a:xfrm>
          <a:off x="2907737" y="3843560"/>
          <a:ext cx="931688" cy="93168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t>Chills</a:t>
          </a:r>
        </a:p>
      </dsp:txBody>
      <dsp:txXfrm>
        <a:off x="3044180" y="3980003"/>
        <a:ext cx="658802" cy="658802"/>
      </dsp:txXfrm>
    </dsp:sp>
    <dsp:sp modelId="{B5B573F8-55AA-8149-8601-7D72C4553B44}">
      <dsp:nvSpPr>
        <dsp:cNvPr id="0" name=""/>
        <dsp:cNvSpPr/>
      </dsp:nvSpPr>
      <dsp:spPr>
        <a:xfrm>
          <a:off x="1548866" y="3280698"/>
          <a:ext cx="931688" cy="931688"/>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t>Fever</a:t>
          </a:r>
        </a:p>
      </dsp:txBody>
      <dsp:txXfrm>
        <a:off x="1685309" y="3417141"/>
        <a:ext cx="658802" cy="658802"/>
      </dsp:txXfrm>
    </dsp:sp>
    <dsp:sp modelId="{9717792C-9AF5-074E-9A91-4DCE639993F6}">
      <dsp:nvSpPr>
        <dsp:cNvPr id="0" name=""/>
        <dsp:cNvSpPr/>
      </dsp:nvSpPr>
      <dsp:spPr>
        <a:xfrm>
          <a:off x="986004" y="1921827"/>
          <a:ext cx="931688" cy="93168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t>HLH</a:t>
          </a:r>
        </a:p>
      </dsp:txBody>
      <dsp:txXfrm>
        <a:off x="1122447" y="2058270"/>
        <a:ext cx="658802" cy="658802"/>
      </dsp:txXfrm>
    </dsp:sp>
    <dsp:sp modelId="{57D49AFF-F35F-264C-9B89-E66F068B3776}">
      <dsp:nvSpPr>
        <dsp:cNvPr id="0" name=""/>
        <dsp:cNvSpPr/>
      </dsp:nvSpPr>
      <dsp:spPr>
        <a:xfrm>
          <a:off x="1548866" y="562957"/>
          <a:ext cx="931688" cy="93168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a:t>Cardiac arrhythmias</a:t>
          </a:r>
        </a:p>
      </dsp:txBody>
      <dsp:txXfrm>
        <a:off x="1685309" y="699400"/>
        <a:ext cx="658802" cy="658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776D1-C277-8D48-9C13-6D41DDF3E61B}">
      <dsp:nvSpPr>
        <dsp:cNvPr id="0" name=""/>
        <dsp:cNvSpPr/>
      </dsp:nvSpPr>
      <dsp:spPr>
        <a:xfrm rot="10800000">
          <a:off x="741517" y="1257"/>
          <a:ext cx="2550953" cy="3959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597" tIns="68580" rIns="128016" bIns="68580" numCol="1" spcCol="1270" anchor="ctr" anchorCtr="0">
          <a:noAutofit/>
        </a:bodyPr>
        <a:lstStyle/>
        <a:p>
          <a:pPr lvl="0" algn="ctr" defTabSz="800100">
            <a:lnSpc>
              <a:spcPct val="90000"/>
            </a:lnSpc>
            <a:spcBef>
              <a:spcPct val="0"/>
            </a:spcBef>
            <a:spcAft>
              <a:spcPct val="35000"/>
            </a:spcAft>
          </a:pPr>
          <a:r>
            <a:rPr lang="en-US" sz="1800" kern="1200"/>
            <a:t>Anxiety</a:t>
          </a:r>
        </a:p>
      </dsp:txBody>
      <dsp:txXfrm rot="10800000">
        <a:off x="840501" y="1257"/>
        <a:ext cx="2451969" cy="395936"/>
      </dsp:txXfrm>
    </dsp:sp>
    <dsp:sp modelId="{03DD7135-484E-1649-BE85-1C306B95ACA8}">
      <dsp:nvSpPr>
        <dsp:cNvPr id="0" name=""/>
        <dsp:cNvSpPr/>
      </dsp:nvSpPr>
      <dsp:spPr>
        <a:xfrm>
          <a:off x="543549" y="1257"/>
          <a:ext cx="395936" cy="39593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867392-AE89-0844-AFA2-327A2C0FF53F}">
      <dsp:nvSpPr>
        <dsp:cNvPr id="0" name=""/>
        <dsp:cNvSpPr/>
      </dsp:nvSpPr>
      <dsp:spPr>
        <a:xfrm rot="10800000">
          <a:off x="741517" y="515383"/>
          <a:ext cx="2550953" cy="3959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597" tIns="68580" rIns="128016" bIns="68580" numCol="1" spcCol="1270" anchor="ctr" anchorCtr="0">
          <a:noAutofit/>
        </a:bodyPr>
        <a:lstStyle/>
        <a:p>
          <a:pPr lvl="0" algn="ctr" defTabSz="800100">
            <a:lnSpc>
              <a:spcPct val="90000"/>
            </a:lnSpc>
            <a:spcBef>
              <a:spcPct val="0"/>
            </a:spcBef>
            <a:spcAft>
              <a:spcPct val="35000"/>
            </a:spcAft>
          </a:pPr>
          <a:r>
            <a:rPr lang="en-US" sz="1800" kern="1200"/>
            <a:t>Headache</a:t>
          </a:r>
        </a:p>
      </dsp:txBody>
      <dsp:txXfrm rot="10800000">
        <a:off x="840501" y="515383"/>
        <a:ext cx="2451969" cy="395936"/>
      </dsp:txXfrm>
    </dsp:sp>
    <dsp:sp modelId="{38C5946D-7103-8941-A62E-40C6A08C3980}">
      <dsp:nvSpPr>
        <dsp:cNvPr id="0" name=""/>
        <dsp:cNvSpPr/>
      </dsp:nvSpPr>
      <dsp:spPr>
        <a:xfrm>
          <a:off x="543549" y="515383"/>
          <a:ext cx="395936" cy="39593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A2E25E-35DB-3B49-A177-C34BFA7D1AF8}">
      <dsp:nvSpPr>
        <dsp:cNvPr id="0" name=""/>
        <dsp:cNvSpPr/>
      </dsp:nvSpPr>
      <dsp:spPr>
        <a:xfrm rot="10800000">
          <a:off x="741517" y="1029509"/>
          <a:ext cx="2550953" cy="3959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597" tIns="68580" rIns="128016" bIns="68580" numCol="1" spcCol="1270" anchor="ctr" anchorCtr="0">
          <a:noAutofit/>
        </a:bodyPr>
        <a:lstStyle/>
        <a:p>
          <a:pPr lvl="0" algn="ctr" defTabSz="800100">
            <a:lnSpc>
              <a:spcPct val="90000"/>
            </a:lnSpc>
            <a:spcBef>
              <a:spcPct val="0"/>
            </a:spcBef>
            <a:spcAft>
              <a:spcPct val="35000"/>
            </a:spcAft>
          </a:pPr>
          <a:r>
            <a:rPr lang="en-US" sz="1800" kern="1200"/>
            <a:t>Aphasia</a:t>
          </a:r>
        </a:p>
      </dsp:txBody>
      <dsp:txXfrm rot="10800000">
        <a:off x="840501" y="1029509"/>
        <a:ext cx="2451969" cy="395936"/>
      </dsp:txXfrm>
    </dsp:sp>
    <dsp:sp modelId="{5C373F53-0F44-1E4B-A1C1-015079FAC11A}">
      <dsp:nvSpPr>
        <dsp:cNvPr id="0" name=""/>
        <dsp:cNvSpPr/>
      </dsp:nvSpPr>
      <dsp:spPr>
        <a:xfrm>
          <a:off x="543549" y="1029509"/>
          <a:ext cx="395936" cy="39593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7DBF24-5029-234F-8D1F-56AEF06403D7}">
      <dsp:nvSpPr>
        <dsp:cNvPr id="0" name=""/>
        <dsp:cNvSpPr/>
      </dsp:nvSpPr>
      <dsp:spPr>
        <a:xfrm rot="10800000">
          <a:off x="741517" y="1543635"/>
          <a:ext cx="2550953" cy="3959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597" tIns="68580" rIns="128016" bIns="68580" numCol="1" spcCol="1270" anchor="ctr" anchorCtr="0">
          <a:noAutofit/>
        </a:bodyPr>
        <a:lstStyle/>
        <a:p>
          <a:pPr lvl="0" algn="ctr" defTabSz="800100">
            <a:lnSpc>
              <a:spcPct val="90000"/>
            </a:lnSpc>
            <a:spcBef>
              <a:spcPct val="0"/>
            </a:spcBef>
            <a:spcAft>
              <a:spcPct val="35000"/>
            </a:spcAft>
          </a:pPr>
          <a:r>
            <a:rPr lang="en-US" sz="1800" kern="1200"/>
            <a:t>Delirium</a:t>
          </a:r>
        </a:p>
      </dsp:txBody>
      <dsp:txXfrm rot="10800000">
        <a:off x="840501" y="1543635"/>
        <a:ext cx="2451969" cy="395936"/>
      </dsp:txXfrm>
    </dsp:sp>
    <dsp:sp modelId="{549271D0-D389-664E-8B26-6D112D9F4C7F}">
      <dsp:nvSpPr>
        <dsp:cNvPr id="0" name=""/>
        <dsp:cNvSpPr/>
      </dsp:nvSpPr>
      <dsp:spPr>
        <a:xfrm>
          <a:off x="543549" y="1543635"/>
          <a:ext cx="395936" cy="39593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0A4CA-8FD0-434E-8999-3D52F157729F}">
      <dsp:nvSpPr>
        <dsp:cNvPr id="0" name=""/>
        <dsp:cNvSpPr/>
      </dsp:nvSpPr>
      <dsp:spPr>
        <a:xfrm rot="10800000">
          <a:off x="741517" y="2057761"/>
          <a:ext cx="2550953" cy="3959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597" tIns="68580" rIns="128016" bIns="68580" numCol="1" spcCol="1270" anchor="ctr" anchorCtr="0">
          <a:noAutofit/>
        </a:bodyPr>
        <a:lstStyle/>
        <a:p>
          <a:pPr lvl="0" algn="ctr" defTabSz="800100">
            <a:lnSpc>
              <a:spcPct val="90000"/>
            </a:lnSpc>
            <a:spcBef>
              <a:spcPct val="0"/>
            </a:spcBef>
            <a:spcAft>
              <a:spcPct val="35000"/>
            </a:spcAft>
          </a:pPr>
          <a:r>
            <a:rPr lang="en-US" sz="1800" kern="1200"/>
            <a:t>Insomnia</a:t>
          </a:r>
        </a:p>
      </dsp:txBody>
      <dsp:txXfrm rot="10800000">
        <a:off x="840501" y="2057761"/>
        <a:ext cx="2451969" cy="395936"/>
      </dsp:txXfrm>
    </dsp:sp>
    <dsp:sp modelId="{F74A876B-2865-384A-AD88-A8D913B742AE}">
      <dsp:nvSpPr>
        <dsp:cNvPr id="0" name=""/>
        <dsp:cNvSpPr/>
      </dsp:nvSpPr>
      <dsp:spPr>
        <a:xfrm>
          <a:off x="543549" y="2057761"/>
          <a:ext cx="395936" cy="39593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D54847-2C35-8A40-AB4D-CE691BA309BA}">
      <dsp:nvSpPr>
        <dsp:cNvPr id="0" name=""/>
        <dsp:cNvSpPr/>
      </dsp:nvSpPr>
      <dsp:spPr>
        <a:xfrm rot="10800000">
          <a:off x="741517" y="2571887"/>
          <a:ext cx="2550953" cy="3959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597" tIns="68580" rIns="128016" bIns="68580" numCol="1" spcCol="1270" anchor="ctr" anchorCtr="0">
          <a:noAutofit/>
        </a:bodyPr>
        <a:lstStyle/>
        <a:p>
          <a:pPr lvl="0" algn="ctr" defTabSz="800100">
            <a:lnSpc>
              <a:spcPct val="90000"/>
            </a:lnSpc>
            <a:spcBef>
              <a:spcPct val="0"/>
            </a:spcBef>
            <a:spcAft>
              <a:spcPct val="35000"/>
            </a:spcAft>
          </a:pPr>
          <a:r>
            <a:rPr lang="en-US" sz="1800" kern="1200"/>
            <a:t>Tremor</a:t>
          </a:r>
        </a:p>
      </dsp:txBody>
      <dsp:txXfrm rot="10800000">
        <a:off x="840501" y="2571887"/>
        <a:ext cx="2451969" cy="395936"/>
      </dsp:txXfrm>
    </dsp:sp>
    <dsp:sp modelId="{E55C009D-AA0B-D448-8108-B5485C9091E7}">
      <dsp:nvSpPr>
        <dsp:cNvPr id="0" name=""/>
        <dsp:cNvSpPr/>
      </dsp:nvSpPr>
      <dsp:spPr>
        <a:xfrm>
          <a:off x="543549" y="2571887"/>
          <a:ext cx="395936" cy="39593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4CE70B-9C88-1D49-89C7-C5DFF5359783}">
      <dsp:nvSpPr>
        <dsp:cNvPr id="0" name=""/>
        <dsp:cNvSpPr/>
      </dsp:nvSpPr>
      <dsp:spPr>
        <a:xfrm rot="10800000">
          <a:off x="741517" y="3086013"/>
          <a:ext cx="2550953" cy="3959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597" tIns="68580" rIns="128016" bIns="68580" numCol="1" spcCol="1270" anchor="ctr" anchorCtr="0">
          <a:noAutofit/>
        </a:bodyPr>
        <a:lstStyle/>
        <a:p>
          <a:pPr lvl="0" algn="ctr" defTabSz="800100">
            <a:lnSpc>
              <a:spcPct val="90000"/>
            </a:lnSpc>
            <a:spcBef>
              <a:spcPct val="0"/>
            </a:spcBef>
            <a:spcAft>
              <a:spcPct val="35000"/>
            </a:spcAft>
          </a:pPr>
          <a:r>
            <a:rPr lang="en-US" sz="1800" kern="1200"/>
            <a:t>Encephalopathy</a:t>
          </a:r>
        </a:p>
      </dsp:txBody>
      <dsp:txXfrm rot="10800000">
        <a:off x="840501" y="3086013"/>
        <a:ext cx="2451969" cy="395936"/>
      </dsp:txXfrm>
    </dsp:sp>
    <dsp:sp modelId="{554788E8-8129-DE48-84D8-237DA32BF8AF}">
      <dsp:nvSpPr>
        <dsp:cNvPr id="0" name=""/>
        <dsp:cNvSpPr/>
      </dsp:nvSpPr>
      <dsp:spPr>
        <a:xfrm>
          <a:off x="543549" y="3086013"/>
          <a:ext cx="395936" cy="39593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67D07-CB2E-49A7-8A4D-FAD999DD1935}" type="datetimeFigureOut">
              <a:rPr lang="en-US" smtClean="0"/>
              <a:t>10/24/2019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B8A0B-5CC4-4FD4-A746-5113E40DC242}" type="slidenum">
              <a:rPr lang="en-US" smtClean="0"/>
              <a:t>‹#›</a:t>
            </a:fld>
            <a:endParaRPr lang="en-US"/>
          </a:p>
        </p:txBody>
      </p:sp>
    </p:spTree>
    <p:extLst>
      <p:ext uri="{BB962C8B-B14F-4D97-AF65-F5344CB8AC3E}">
        <p14:creationId xmlns:p14="http://schemas.microsoft.com/office/powerpoint/2010/main" val="586469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B8A0B-5CC4-4FD4-A746-5113E40DC242}" type="slidenum">
              <a:rPr lang="en-US" smtClean="0"/>
              <a:t>5</a:t>
            </a:fld>
            <a:endParaRPr lang="en-US"/>
          </a:p>
        </p:txBody>
      </p:sp>
    </p:spTree>
    <p:extLst>
      <p:ext uri="{BB962C8B-B14F-4D97-AF65-F5344CB8AC3E}">
        <p14:creationId xmlns:p14="http://schemas.microsoft.com/office/powerpoint/2010/main" val="81493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79400" algn="l" rtl="0">
              <a:spcBef>
                <a:spcPts val="0"/>
              </a:spcBef>
              <a:spcAft>
                <a:spcPts val="0"/>
              </a:spcAft>
              <a:buClr>
                <a:schemeClr val="dk1"/>
              </a:buClr>
              <a:buSzPts val="800"/>
              <a:buAutoNum type="arabicPeriod"/>
            </a:pPr>
            <a:r>
              <a:rPr lang="en-US" sz="800" dirty="0" smtClean="0">
                <a:latin typeface="Arial"/>
                <a:ea typeface="Arial"/>
                <a:cs typeface="Arial"/>
                <a:sym typeface="Arial"/>
              </a:rPr>
              <a:t>Production: There remain multiple logistical challenges with CAR-T therapy including how the cells are produced with a concern via a 3 week turnaround.  Some centers are developing their own manufacturing sites within the institute.  I mean, think about the timeline for a second.  We are asking these patients who are relapsed, refractory to travel to a large center who has the multi-disciplinary team to handle these toxicities, but they have to remain healthy enough for 3 weeks until collection?  That’s a pretty limited patient population right there. Real world application: relapsed, refractory yet stable to travel and healthy to wait for cells </a:t>
            </a:r>
          </a:p>
          <a:p>
            <a:pPr marL="914400" lvl="1" indent="-279400" algn="l" rtl="0">
              <a:lnSpc>
                <a:spcPct val="90000"/>
              </a:lnSpc>
              <a:spcBef>
                <a:spcPts val="0"/>
              </a:spcBef>
              <a:spcAft>
                <a:spcPts val="0"/>
              </a:spcAft>
              <a:buClr>
                <a:schemeClr val="accent2"/>
              </a:buClr>
              <a:buSzPts val="800"/>
              <a:buAutoNum type="alphaLcPeriod"/>
            </a:pPr>
            <a:r>
              <a:rPr lang="en-US" sz="800" dirty="0" smtClean="0">
                <a:latin typeface="Arial"/>
                <a:ea typeface="Arial"/>
                <a:cs typeface="Arial"/>
                <a:sym typeface="Arial"/>
              </a:rPr>
              <a:t>Juliet: ~30% did not receive collected cells due to patient related reasons </a:t>
            </a:r>
          </a:p>
          <a:p>
            <a:endParaRPr lang="en-US" dirty="0"/>
          </a:p>
        </p:txBody>
      </p:sp>
      <p:sp>
        <p:nvSpPr>
          <p:cNvPr id="4" name="Slide Number Placeholder 3"/>
          <p:cNvSpPr>
            <a:spLocks noGrp="1"/>
          </p:cNvSpPr>
          <p:nvPr>
            <p:ph type="sldNum" sz="quarter" idx="10"/>
          </p:nvPr>
        </p:nvSpPr>
        <p:spPr/>
        <p:txBody>
          <a:bodyPr/>
          <a:lstStyle/>
          <a:p>
            <a:fld id="{7E7B8A0B-5CC4-4FD4-A746-5113E40DC242}" type="slidenum">
              <a:rPr lang="en-US" smtClean="0"/>
              <a:t>29</a:t>
            </a:fld>
            <a:endParaRPr lang="en-US"/>
          </a:p>
        </p:txBody>
      </p:sp>
    </p:spTree>
    <p:extLst>
      <p:ext uri="{BB962C8B-B14F-4D97-AF65-F5344CB8AC3E}">
        <p14:creationId xmlns:p14="http://schemas.microsoft.com/office/powerpoint/2010/main" val="723547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solidFill>
                  <a:srgbClr val="2B3A42"/>
                </a:solidFill>
                <a:latin typeface="Arial"/>
                <a:ea typeface="Arial"/>
                <a:cs typeface="Arial"/>
                <a:sym typeface="Arial"/>
              </a:rPr>
              <a:t>An emergency “kill” switch</a:t>
            </a:r>
            <a:r>
              <a:rPr lang="en-US" sz="1200" dirty="0" smtClean="0">
                <a:solidFill>
                  <a:srgbClr val="2B3A42"/>
                </a:solidFill>
                <a:latin typeface="Arial"/>
                <a:ea typeface="Arial"/>
                <a:cs typeface="Arial"/>
                <a:sym typeface="Arial"/>
              </a:rPr>
              <a:t> to the CAR-T cells to address the onset of CRS. Several firms are working on such solutions, including Houston-based </a:t>
            </a:r>
            <a:r>
              <a:rPr lang="en-US" sz="1200" dirty="0" err="1" smtClean="0">
                <a:solidFill>
                  <a:srgbClr val="2B3A42"/>
                </a:solidFill>
                <a:latin typeface="Arial"/>
                <a:ea typeface="Arial"/>
                <a:cs typeface="Arial"/>
                <a:sym typeface="Arial"/>
              </a:rPr>
              <a:t>Bellicum</a:t>
            </a:r>
            <a:r>
              <a:rPr lang="en-US" sz="1200" dirty="0" smtClean="0">
                <a:solidFill>
                  <a:srgbClr val="2B3A42"/>
                </a:solidFill>
                <a:latin typeface="Arial"/>
                <a:ea typeface="Arial"/>
                <a:cs typeface="Arial"/>
                <a:sym typeface="Arial"/>
              </a:rPr>
              <a:t> Pharmaceuticals, which has engineered a safety switch using two engineered proteins that dimerize when exposed to a small-molecule drug called </a:t>
            </a:r>
            <a:r>
              <a:rPr lang="en-US" sz="1200" dirty="0" err="1" smtClean="0">
                <a:solidFill>
                  <a:srgbClr val="2B3A42"/>
                </a:solidFill>
                <a:latin typeface="Arial"/>
                <a:ea typeface="Arial"/>
                <a:cs typeface="Arial"/>
                <a:sym typeface="Arial"/>
              </a:rPr>
              <a:t>rimiducid</a:t>
            </a:r>
            <a:r>
              <a:rPr lang="en-US" sz="1200" dirty="0" smtClean="0">
                <a:solidFill>
                  <a:srgbClr val="2B3A42"/>
                </a:solidFill>
                <a:latin typeface="Arial"/>
                <a:ea typeface="Arial"/>
                <a:cs typeface="Arial"/>
                <a:sym typeface="Arial"/>
              </a:rPr>
              <a:t>. </a:t>
            </a:r>
            <a:r>
              <a:rPr lang="en-US" sz="1200" dirty="0" err="1" smtClean="0">
                <a:solidFill>
                  <a:srgbClr val="2B3A42"/>
                </a:solidFill>
                <a:latin typeface="Arial"/>
                <a:ea typeface="Arial"/>
                <a:cs typeface="Arial"/>
                <a:sym typeface="Arial"/>
              </a:rPr>
              <a:t>Rimiducid</a:t>
            </a:r>
            <a:r>
              <a:rPr lang="en-US" sz="1200" dirty="0" smtClean="0">
                <a:solidFill>
                  <a:srgbClr val="2B3A42"/>
                </a:solidFill>
                <a:latin typeface="Arial"/>
                <a:ea typeface="Arial"/>
                <a:cs typeface="Arial"/>
                <a:sym typeface="Arial"/>
              </a:rPr>
              <a:t> activates a protein called caspase-9, which initiates the process of CAR-T-cell suicide.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2B3A42"/>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solidFill>
                  <a:srgbClr val="2B3A42"/>
                </a:solidFill>
                <a:latin typeface="Arial"/>
                <a:ea typeface="Arial"/>
                <a:cs typeface="Arial"/>
                <a:sym typeface="Arial"/>
              </a:rPr>
              <a:t>Antibody-based safety switch to induce the suicide of CAR-T cells</a:t>
            </a:r>
            <a:r>
              <a:rPr lang="en-US" sz="1200" dirty="0" smtClean="0">
                <a:solidFill>
                  <a:srgbClr val="2B3A42"/>
                </a:solidFill>
                <a:latin typeface="Arial"/>
                <a:ea typeface="Arial"/>
                <a:cs typeface="Arial"/>
                <a:sym typeface="Arial"/>
              </a:rPr>
              <a:t>. The French company </a:t>
            </a:r>
            <a:r>
              <a:rPr lang="en-US" sz="1200" dirty="0" err="1" smtClean="0">
                <a:solidFill>
                  <a:srgbClr val="2B3A42"/>
                </a:solidFill>
                <a:latin typeface="Arial"/>
                <a:ea typeface="Arial"/>
                <a:cs typeface="Arial"/>
                <a:sym typeface="Arial"/>
              </a:rPr>
              <a:t>Cellectis</a:t>
            </a:r>
            <a:r>
              <a:rPr lang="en-US" sz="1200" dirty="0" smtClean="0">
                <a:solidFill>
                  <a:srgbClr val="2B3A42"/>
                </a:solidFill>
                <a:latin typeface="Arial"/>
                <a:ea typeface="Arial"/>
                <a:cs typeface="Arial"/>
                <a:sym typeface="Arial"/>
              </a:rPr>
              <a:t> tags its CAR-T cells with a protein that the cancer antibody rituximab—marketed as </a:t>
            </a:r>
            <a:r>
              <a:rPr lang="en-US" sz="1200" dirty="0" err="1" smtClean="0">
                <a:solidFill>
                  <a:srgbClr val="2B3A42"/>
                </a:solidFill>
                <a:latin typeface="Arial"/>
                <a:ea typeface="Arial"/>
                <a:cs typeface="Arial"/>
                <a:sym typeface="Arial"/>
              </a:rPr>
              <a:t>Rituxan</a:t>
            </a:r>
            <a:r>
              <a:rPr lang="en-US" sz="1200" dirty="0" smtClean="0">
                <a:solidFill>
                  <a:srgbClr val="2B3A42"/>
                </a:solidFill>
                <a:latin typeface="Arial"/>
                <a:ea typeface="Arial"/>
                <a:cs typeface="Arial"/>
                <a:sym typeface="Arial"/>
              </a:rPr>
              <a:t> - can bind. A rituximab injection should cause a patient’s normal immune cells to target and kill the CAR-T cells. </a:t>
            </a:r>
            <a:r>
              <a:rPr lang="en-US" sz="1200" dirty="0" err="1" smtClean="0">
                <a:solidFill>
                  <a:srgbClr val="2B3A42"/>
                </a:solidFill>
                <a:latin typeface="Arial"/>
                <a:ea typeface="Arial"/>
                <a:cs typeface="Arial"/>
                <a:sym typeface="Arial"/>
              </a:rPr>
              <a:t>Cellectis</a:t>
            </a:r>
            <a:r>
              <a:rPr lang="en-US" sz="1200" dirty="0" smtClean="0">
                <a:solidFill>
                  <a:srgbClr val="2B3A42"/>
                </a:solidFill>
                <a:latin typeface="Arial"/>
                <a:ea typeface="Arial"/>
                <a:cs typeface="Arial"/>
                <a:sym typeface="Arial"/>
              </a:rPr>
              <a:t> is working on new versions of CAR-T cells that can be activated or deactivated with small molecules.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2B3A42"/>
              </a:solidFill>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7E7B8A0B-5CC4-4FD4-A746-5113E40DC242}" type="slidenum">
              <a:rPr lang="en-US" smtClean="0"/>
              <a:t>30</a:t>
            </a:fld>
            <a:endParaRPr lang="en-US"/>
          </a:p>
        </p:txBody>
      </p:sp>
    </p:spTree>
    <p:extLst>
      <p:ext uri="{BB962C8B-B14F-4D97-AF65-F5344CB8AC3E}">
        <p14:creationId xmlns:p14="http://schemas.microsoft.com/office/powerpoint/2010/main" val="77090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smtClean="0">
                <a:solidFill>
                  <a:srgbClr val="333333"/>
                </a:solidFill>
                <a:highlight>
                  <a:srgbClr val="FFFFFF"/>
                </a:highlight>
                <a:latin typeface="Arial"/>
                <a:ea typeface="Arial"/>
                <a:cs typeface="Arial"/>
                <a:sym typeface="Arial"/>
              </a:rPr>
              <a:t>Each of these challenges leads to a further discussion of why do solid tumors fail</a:t>
            </a:r>
          </a:p>
          <a:p>
            <a:pPr marL="457200" lvl="0" indent="-279400" algn="l" rtl="0">
              <a:spcBef>
                <a:spcPts val="0"/>
              </a:spcBef>
              <a:spcAft>
                <a:spcPts val="0"/>
              </a:spcAft>
              <a:buClr>
                <a:srgbClr val="333333"/>
              </a:buClr>
              <a:buSzPts val="800"/>
              <a:buFont typeface="Arial"/>
              <a:buChar char="●"/>
            </a:pPr>
            <a:r>
              <a:rPr lang="en-US" sz="1200" dirty="0" smtClean="0">
                <a:solidFill>
                  <a:srgbClr val="333333"/>
                </a:solidFill>
                <a:highlight>
                  <a:srgbClr val="FFFFFF"/>
                </a:highlight>
                <a:latin typeface="Arial"/>
                <a:ea typeface="Arial"/>
                <a:cs typeface="Arial"/>
                <a:sym typeface="Arial"/>
              </a:rPr>
              <a:t>(1) CAR-T cells face difficulty gaining access to target cells sitting within poorly vascularized tumor masses, walled-off to a certain degree by nonmalignant inflammatory cells and connective tissues. </a:t>
            </a:r>
          </a:p>
          <a:p>
            <a:pPr marL="457200" lvl="0" indent="-279400" algn="l" rtl="0">
              <a:spcBef>
                <a:spcPts val="0"/>
              </a:spcBef>
              <a:spcAft>
                <a:spcPts val="0"/>
              </a:spcAft>
              <a:buClr>
                <a:srgbClr val="333333"/>
              </a:buClr>
              <a:buSzPts val="800"/>
              <a:buFont typeface="Arial"/>
              <a:buChar char="●"/>
            </a:pPr>
            <a:r>
              <a:rPr lang="en-US" sz="1200" dirty="0" smtClean="0">
                <a:solidFill>
                  <a:srgbClr val="333333"/>
                </a:solidFill>
                <a:highlight>
                  <a:srgbClr val="FFFFFF"/>
                </a:highlight>
                <a:latin typeface="Arial"/>
                <a:ea typeface="Arial"/>
                <a:cs typeface="Arial"/>
                <a:sym typeface="Arial"/>
              </a:rPr>
              <a:t>(2) On gaining access, infused CAR-T cells then face a hostile, hypoxic, and anti-inflammatory tumor microenvironment, vastly attenuating their potential cytotoxicity.</a:t>
            </a:r>
          </a:p>
          <a:p>
            <a:pPr marL="457200" lvl="0" indent="-279400" algn="l" rtl="0">
              <a:spcBef>
                <a:spcPts val="0"/>
              </a:spcBef>
              <a:spcAft>
                <a:spcPts val="0"/>
              </a:spcAft>
              <a:buClr>
                <a:srgbClr val="333333"/>
              </a:buClr>
              <a:buSzPts val="800"/>
              <a:buFont typeface="Arial"/>
              <a:buChar char="●"/>
            </a:pPr>
            <a:r>
              <a:rPr lang="en-US" sz="1200" dirty="0" smtClean="0">
                <a:solidFill>
                  <a:srgbClr val="333333"/>
                </a:solidFill>
                <a:highlight>
                  <a:srgbClr val="FFFFFF"/>
                </a:highlight>
                <a:latin typeface="Arial"/>
                <a:ea typeface="Arial"/>
                <a:cs typeface="Arial"/>
                <a:sym typeface="Arial"/>
              </a:rPr>
              <a:t>(3) For those CAR-T cells that do manage to penetrate a solid tumor and retain cytotoxic potential, there is a further fundamental issue, a lack of ideal single-antigen targets</a:t>
            </a:r>
          </a:p>
          <a:p>
            <a:endParaRPr lang="en-US" dirty="0"/>
          </a:p>
        </p:txBody>
      </p:sp>
      <p:sp>
        <p:nvSpPr>
          <p:cNvPr id="4" name="Slide Number Placeholder 3"/>
          <p:cNvSpPr>
            <a:spLocks noGrp="1"/>
          </p:cNvSpPr>
          <p:nvPr>
            <p:ph type="sldNum" sz="quarter" idx="10"/>
          </p:nvPr>
        </p:nvSpPr>
        <p:spPr/>
        <p:txBody>
          <a:bodyPr/>
          <a:lstStyle/>
          <a:p>
            <a:fld id="{7E7B8A0B-5CC4-4FD4-A746-5113E40DC242}" type="slidenum">
              <a:rPr lang="en-US" smtClean="0"/>
              <a:t>31</a:t>
            </a:fld>
            <a:endParaRPr lang="en-US"/>
          </a:p>
        </p:txBody>
      </p:sp>
    </p:spTree>
    <p:extLst>
      <p:ext uri="{BB962C8B-B14F-4D97-AF65-F5344CB8AC3E}">
        <p14:creationId xmlns:p14="http://schemas.microsoft.com/office/powerpoint/2010/main" val="4210927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79400" algn="l" rtl="0">
              <a:spcBef>
                <a:spcPts val="0"/>
              </a:spcBef>
              <a:spcAft>
                <a:spcPts val="0"/>
              </a:spcAft>
              <a:buSzPts val="800"/>
              <a:buChar char="●"/>
            </a:pPr>
            <a:r>
              <a:rPr lang="en-US" sz="800" dirty="0" smtClean="0">
                <a:solidFill>
                  <a:srgbClr val="000000"/>
                </a:solidFill>
                <a:latin typeface="Arial"/>
                <a:ea typeface="Arial"/>
                <a:cs typeface="Arial"/>
                <a:sym typeface="Arial"/>
              </a:rPr>
              <a:t>HER2:</a:t>
            </a:r>
          </a:p>
          <a:p>
            <a:pPr marL="914400" lvl="1" indent="-279400" algn="l" rtl="0">
              <a:spcBef>
                <a:spcPts val="0"/>
              </a:spcBef>
              <a:spcAft>
                <a:spcPts val="0"/>
              </a:spcAft>
              <a:buSzPts val="800"/>
              <a:buChar char="○"/>
            </a:pPr>
            <a:r>
              <a:rPr lang="en-US" sz="800" dirty="0" smtClean="0">
                <a:solidFill>
                  <a:srgbClr val="000000"/>
                </a:solidFill>
                <a:latin typeface="Arial"/>
                <a:ea typeface="Arial"/>
                <a:cs typeface="Arial"/>
                <a:sym typeface="Arial"/>
              </a:rPr>
              <a:t>Inclusion: (5 osteosarcoma, 3 rhabdomyosarcoma, and 1 Ewing sarcoma).  Patients had 5 previous therapies. </a:t>
            </a:r>
          </a:p>
          <a:p>
            <a:pPr marL="914400" lvl="1" indent="-279400" algn="l" rtl="0">
              <a:spcBef>
                <a:spcPts val="0"/>
              </a:spcBef>
              <a:spcAft>
                <a:spcPts val="0"/>
              </a:spcAft>
              <a:buSzPts val="800"/>
              <a:buChar char="○"/>
            </a:pPr>
            <a:r>
              <a:rPr lang="en-US" sz="800" dirty="0" smtClean="0">
                <a:solidFill>
                  <a:srgbClr val="000000"/>
                </a:solidFill>
                <a:latin typeface="Arial"/>
                <a:ea typeface="Arial"/>
                <a:cs typeface="Arial"/>
                <a:sym typeface="Arial"/>
              </a:rPr>
              <a:t>Of those who had a CR, both were pediatric patients who at 17 and 32 months had DFS</a:t>
            </a:r>
          </a:p>
          <a:p>
            <a:pPr marL="914400" lvl="1" indent="-279400" algn="l" rtl="0">
              <a:spcBef>
                <a:spcPts val="0"/>
              </a:spcBef>
              <a:spcAft>
                <a:spcPts val="0"/>
              </a:spcAft>
              <a:buSzPts val="800"/>
              <a:buChar char="○"/>
            </a:pPr>
            <a:r>
              <a:rPr lang="en-US" sz="800" dirty="0" smtClean="0">
                <a:solidFill>
                  <a:srgbClr val="000000"/>
                </a:solidFill>
                <a:latin typeface="Arial"/>
                <a:ea typeface="Arial"/>
                <a:cs typeface="Arial"/>
                <a:sym typeface="Arial"/>
              </a:rPr>
              <a:t>Why is this important?: </a:t>
            </a:r>
            <a:r>
              <a:rPr lang="en-US" sz="800" dirty="0" smtClean="0">
                <a:solidFill>
                  <a:srgbClr val="000000"/>
                </a:solidFill>
                <a:highlight>
                  <a:srgbClr val="F7F7F7"/>
                </a:highlight>
                <a:latin typeface="Arial"/>
                <a:ea typeface="Arial"/>
                <a:cs typeface="Arial"/>
                <a:sym typeface="Arial"/>
              </a:rPr>
              <a:t>Although clinical studies have shown that HER2-targeted antibodies such as </a:t>
            </a:r>
            <a:r>
              <a:rPr lang="en-US" sz="800" dirty="0" err="1" smtClean="0">
                <a:solidFill>
                  <a:srgbClr val="000000"/>
                </a:solidFill>
                <a:highlight>
                  <a:srgbClr val="F7F7F7"/>
                </a:highlight>
                <a:latin typeface="Arial"/>
                <a:ea typeface="Arial"/>
                <a:cs typeface="Arial"/>
                <a:sym typeface="Arial"/>
              </a:rPr>
              <a:t>trastuzumab</a:t>
            </a:r>
            <a:r>
              <a:rPr lang="en-US" sz="800" dirty="0" smtClean="0">
                <a:solidFill>
                  <a:srgbClr val="000000"/>
                </a:solidFill>
                <a:highlight>
                  <a:srgbClr val="F7F7F7"/>
                </a:highlight>
                <a:latin typeface="Arial"/>
                <a:ea typeface="Arial"/>
                <a:cs typeface="Arial"/>
                <a:sym typeface="Arial"/>
              </a:rPr>
              <a:t> are not effective for patients with HER2-positive sarcoma, HER2-specific CAR T cells appear to have antitumor activity in these patients. </a:t>
            </a:r>
            <a:endParaRPr lang="en-US" sz="800" dirty="0" smtClean="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7E7B8A0B-5CC4-4FD4-A746-5113E40DC242}" type="slidenum">
              <a:rPr lang="en-US" smtClean="0"/>
              <a:t>33</a:t>
            </a:fld>
            <a:endParaRPr lang="en-US"/>
          </a:p>
        </p:txBody>
      </p:sp>
    </p:spTree>
    <p:extLst>
      <p:ext uri="{BB962C8B-B14F-4D97-AF65-F5344CB8AC3E}">
        <p14:creationId xmlns:p14="http://schemas.microsoft.com/office/powerpoint/2010/main" val="1227066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a:ea typeface="Arial"/>
                <a:cs typeface="Arial"/>
                <a:sym typeface="Arial"/>
              </a:rPr>
              <a:t>For glioblastomas, they used CAR-T cells via local intracranial infusions for recurrent glioblastomas and they had regression of all intracranial and spinal tumors for 7.5 months</a:t>
            </a:r>
          </a:p>
          <a:p>
            <a:endParaRPr lang="en-US" dirty="0"/>
          </a:p>
        </p:txBody>
      </p:sp>
      <p:sp>
        <p:nvSpPr>
          <p:cNvPr id="4" name="Slide Number Placeholder 3"/>
          <p:cNvSpPr>
            <a:spLocks noGrp="1"/>
          </p:cNvSpPr>
          <p:nvPr>
            <p:ph type="sldNum" sz="quarter" idx="10"/>
          </p:nvPr>
        </p:nvSpPr>
        <p:spPr/>
        <p:txBody>
          <a:bodyPr/>
          <a:lstStyle/>
          <a:p>
            <a:fld id="{7E7B8A0B-5CC4-4FD4-A746-5113E40DC242}" type="slidenum">
              <a:rPr lang="en-US" smtClean="0"/>
              <a:t>34</a:t>
            </a:fld>
            <a:endParaRPr lang="en-US"/>
          </a:p>
        </p:txBody>
      </p:sp>
    </p:spTree>
    <p:extLst>
      <p:ext uri="{BB962C8B-B14F-4D97-AF65-F5344CB8AC3E}">
        <p14:creationId xmlns:p14="http://schemas.microsoft.com/office/powerpoint/2010/main" val="2175551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highlight>
                  <a:srgbClr val="FFFFFF"/>
                </a:highlight>
                <a:latin typeface="Arial"/>
                <a:ea typeface="Arial"/>
                <a:cs typeface="Arial"/>
                <a:sym typeface="Arial"/>
              </a:rPr>
              <a:t>With so many parallel developments advancing CAR-T technology, it will take some time to unpick the ideal methods to optimize both efficacy and safety. The “ideal CAR” will, of course, continue to change as our progress in this area continues, and we learn more about the subtleties of the technologies we have already developed.</a:t>
            </a:r>
            <a:endParaRPr lang="en-US" sz="1200" dirty="0" smtClean="0">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7E7B8A0B-5CC4-4FD4-A746-5113E40DC242}" type="slidenum">
              <a:rPr lang="en-US" smtClean="0"/>
              <a:t>38</a:t>
            </a:fld>
            <a:endParaRPr lang="en-US"/>
          </a:p>
        </p:txBody>
      </p:sp>
    </p:spTree>
    <p:extLst>
      <p:ext uri="{BB962C8B-B14F-4D97-AF65-F5344CB8AC3E}">
        <p14:creationId xmlns:p14="http://schemas.microsoft.com/office/powerpoint/2010/main" val="1185606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Prior to infusion, the patient receives </a:t>
            </a:r>
            <a:r>
              <a:rPr lang="en-US" sz="1200" kern="1200" dirty="0" err="1">
                <a:solidFill>
                  <a:schemeClr val="tx1"/>
                </a:solidFill>
                <a:effectLst/>
                <a:latin typeface="+mn-lt"/>
                <a:ea typeface="+mn-ea"/>
                <a:cs typeface="+mn-cs"/>
              </a:rPr>
              <a:t>lymphodepletive</a:t>
            </a:r>
            <a:r>
              <a:rPr lang="en-US" sz="1200" kern="1200" dirty="0">
                <a:solidFill>
                  <a:schemeClr val="tx1"/>
                </a:solidFill>
                <a:effectLst/>
                <a:latin typeface="+mn-lt"/>
                <a:ea typeface="+mn-ea"/>
                <a:cs typeface="+mn-cs"/>
              </a:rPr>
              <a:t> chemotherapy, the CART cells are infused back into the patient where they latch on to CD19</a:t>
            </a:r>
          </a:p>
        </p:txBody>
      </p:sp>
      <p:sp>
        <p:nvSpPr>
          <p:cNvPr id="4" name="Slide Number Placeholder 3"/>
          <p:cNvSpPr>
            <a:spLocks noGrp="1"/>
          </p:cNvSpPr>
          <p:nvPr>
            <p:ph type="sldNum" sz="quarter" idx="5"/>
          </p:nvPr>
        </p:nvSpPr>
        <p:spPr/>
        <p:txBody>
          <a:bodyPr/>
          <a:lstStyle/>
          <a:p>
            <a:fld id="{0402EEAD-F260-8440-BDDF-D59318B44F0B}" type="slidenum">
              <a:rPr lang="en-US" smtClean="0"/>
              <a:t>10</a:t>
            </a:fld>
            <a:endParaRPr lang="en-US"/>
          </a:p>
        </p:txBody>
      </p:sp>
    </p:spTree>
    <p:extLst>
      <p:ext uri="{BB962C8B-B14F-4D97-AF65-F5344CB8AC3E}">
        <p14:creationId xmlns:p14="http://schemas.microsoft.com/office/powerpoint/2010/main" val="4217652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CAR T-cell therapy was the first FDA-approved gene therapy, marking the beginning of an entirely new approach to treating serious and even life-threatening </a:t>
            </a:r>
            <a:r>
              <a:rPr lang="en-US" sz="1200" b="0" i="0" u="none" strike="noStrike" kern="1200" dirty="0" smtClean="0">
                <a:solidFill>
                  <a:schemeClr val="tx1"/>
                </a:solidFill>
                <a:effectLst/>
                <a:latin typeface="+mn-lt"/>
                <a:ea typeface="+mn-ea"/>
                <a:cs typeface="+mn-cs"/>
              </a:rPr>
              <a:t>diseases.</a:t>
            </a:r>
            <a:r>
              <a:rPr lang="en-US" sz="1200" b="0" i="0" u="none" strike="noStrike" kern="1200" baseline="0" dirty="0" smtClean="0">
                <a:solidFill>
                  <a:schemeClr val="tx1"/>
                </a:solidFill>
                <a:effectLst/>
                <a:latin typeface="+mn-lt"/>
                <a:ea typeface="+mn-ea"/>
                <a:cs typeface="+mn-cs"/>
              </a:rPr>
              <a:t>  </a:t>
            </a:r>
            <a:r>
              <a:rPr lang="en-US" dirty="0" smtClean="0"/>
              <a:t>When </a:t>
            </a:r>
            <a:r>
              <a:rPr lang="en-US" dirty="0"/>
              <a:t>we look at CAR-T cell therapy, we want to know who can receive it and there are currently 2 approved therapies in the </a:t>
            </a:r>
            <a:r>
              <a:rPr lang="en-US" dirty="0" smtClean="0"/>
              <a:t>U.S</a:t>
            </a:r>
            <a:endParaRPr lang="en-US" dirty="0"/>
          </a:p>
        </p:txBody>
      </p:sp>
      <p:sp>
        <p:nvSpPr>
          <p:cNvPr id="4" name="Slide Number Placeholder 3"/>
          <p:cNvSpPr>
            <a:spLocks noGrp="1"/>
          </p:cNvSpPr>
          <p:nvPr>
            <p:ph type="sldNum" sz="quarter" idx="5"/>
          </p:nvPr>
        </p:nvSpPr>
        <p:spPr/>
        <p:txBody>
          <a:bodyPr/>
          <a:lstStyle/>
          <a:p>
            <a:fld id="{0402EEAD-F260-8440-BDDF-D59318B44F0B}" type="slidenum">
              <a:rPr lang="en-US" smtClean="0"/>
              <a:t>13</a:t>
            </a:fld>
            <a:endParaRPr lang="en-US"/>
          </a:p>
        </p:txBody>
      </p:sp>
    </p:spTree>
    <p:extLst>
      <p:ext uri="{BB962C8B-B14F-4D97-AF65-F5344CB8AC3E}">
        <p14:creationId xmlns:p14="http://schemas.microsoft.com/office/powerpoint/2010/main" val="246043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expect</a:t>
            </a:r>
            <a:r>
              <a:rPr lang="en-US" baseline="0" dirty="0" smtClean="0"/>
              <a:t> two major side effects with CAR-T therapy: CRS and Neurotoxicity. As we discuss these, please remember that both of these side effects are expected and treatable. </a:t>
            </a:r>
            <a:endParaRPr lang="en-US" dirty="0"/>
          </a:p>
        </p:txBody>
      </p:sp>
      <p:sp>
        <p:nvSpPr>
          <p:cNvPr id="4" name="Slide Number Placeholder 3"/>
          <p:cNvSpPr>
            <a:spLocks noGrp="1"/>
          </p:cNvSpPr>
          <p:nvPr>
            <p:ph type="sldNum" sz="quarter" idx="10"/>
          </p:nvPr>
        </p:nvSpPr>
        <p:spPr/>
        <p:txBody>
          <a:bodyPr/>
          <a:lstStyle/>
          <a:p>
            <a:fld id="{0402EEAD-F260-8440-BDDF-D59318B44F0B}" type="slidenum">
              <a:rPr lang="en-US" smtClean="0"/>
              <a:t>14</a:t>
            </a:fld>
            <a:endParaRPr lang="en-US"/>
          </a:p>
        </p:txBody>
      </p:sp>
    </p:spTree>
    <p:extLst>
      <p:ext uri="{BB962C8B-B14F-4D97-AF65-F5344CB8AC3E}">
        <p14:creationId xmlns:p14="http://schemas.microsoft.com/office/powerpoint/2010/main" val="158545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CRS is a supraphysiologic response following any immune therapy that results in the activation or engagement of endogenous or infused T cells </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symptoms can be progressive, and </a:t>
            </a:r>
            <a:r>
              <a:rPr lang="en-US" sz="1200" kern="1200" dirty="0" smtClean="0">
                <a:solidFill>
                  <a:schemeClr val="tx1"/>
                </a:solidFill>
                <a:effectLst/>
                <a:latin typeface="+mn-lt"/>
                <a:ea typeface="+mn-ea"/>
                <a:cs typeface="+mn-cs"/>
              </a:rPr>
              <a:t>based on the new 2019 BMT</a:t>
            </a:r>
            <a:r>
              <a:rPr lang="en-US" sz="1200" kern="1200" baseline="0" dirty="0" smtClean="0">
                <a:solidFill>
                  <a:schemeClr val="tx1"/>
                </a:solidFill>
                <a:effectLst/>
                <a:latin typeface="+mn-lt"/>
                <a:ea typeface="+mn-ea"/>
                <a:cs typeface="+mn-cs"/>
              </a:rPr>
              <a:t> consensus guidelines, it </a:t>
            </a:r>
            <a:r>
              <a:rPr lang="en-US" sz="1200" kern="1200" dirty="0" smtClean="0">
                <a:solidFill>
                  <a:schemeClr val="tx1"/>
                </a:solidFill>
                <a:effectLst/>
                <a:latin typeface="+mn-lt"/>
                <a:ea typeface="+mn-ea"/>
                <a:cs typeface="+mn-cs"/>
              </a:rPr>
              <a:t>MUST </a:t>
            </a:r>
            <a:r>
              <a:rPr lang="en-US" sz="1200" kern="1200" dirty="0">
                <a:solidFill>
                  <a:schemeClr val="tx1"/>
                </a:solidFill>
                <a:effectLst/>
                <a:latin typeface="+mn-lt"/>
                <a:ea typeface="+mn-ea"/>
                <a:cs typeface="+mn-cs"/>
              </a:rPr>
              <a:t>include fever at the </a:t>
            </a:r>
            <a:r>
              <a:rPr lang="en-US" sz="1200" kern="1200" dirty="0" smtClean="0">
                <a:solidFill>
                  <a:schemeClr val="tx1"/>
                </a:solidFill>
                <a:effectLst/>
                <a:latin typeface="+mn-lt"/>
                <a:ea typeface="+mn-ea"/>
                <a:cs typeface="+mn-cs"/>
              </a:rPr>
              <a:t>onset. Grading is then based on the presence</a:t>
            </a:r>
            <a:r>
              <a:rPr lang="en-US" sz="1200" kern="1200" baseline="0" dirty="0" smtClean="0">
                <a:solidFill>
                  <a:schemeClr val="tx1"/>
                </a:solidFill>
                <a:effectLst/>
                <a:latin typeface="+mn-lt"/>
                <a:ea typeface="+mn-ea"/>
                <a:cs typeface="+mn-cs"/>
              </a:rPr>
              <a:t> of fever with or without both hypoxia and hypotension.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402EEAD-F260-8440-BDDF-D59318B44F0B}" type="slidenum">
              <a:rPr lang="en-US" smtClean="0"/>
              <a:t>15</a:t>
            </a:fld>
            <a:endParaRPr lang="en-US"/>
          </a:p>
        </p:txBody>
      </p:sp>
    </p:spTree>
    <p:extLst>
      <p:ext uri="{BB962C8B-B14F-4D97-AF65-F5344CB8AC3E}">
        <p14:creationId xmlns:p14="http://schemas.microsoft.com/office/powerpoint/2010/main" val="168208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important to mention that for CRS grading, anything to the right will require ICU level </a:t>
            </a:r>
            <a:r>
              <a:rPr lang="en-US" dirty="0" smtClean="0"/>
              <a:t>care, </a:t>
            </a:r>
            <a:r>
              <a:rPr lang="en-US" dirty="0"/>
              <a:t>which is not the focus of this talk</a:t>
            </a:r>
          </a:p>
          <a:p>
            <a:pPr marL="171450" indent="-171450">
              <a:buFont typeface="Arial" panose="020B0604020202020204" pitchFamily="34" charset="0"/>
              <a:buChar char="•"/>
            </a:pPr>
            <a:r>
              <a:rPr lang="en-US" dirty="0"/>
              <a:t>If there’s anyone from ICU, I’m happy to discuss afterwards</a:t>
            </a:r>
          </a:p>
          <a:p>
            <a:pPr marL="171450" indent="-171450">
              <a:buFont typeface="Arial" panose="020B0604020202020204" pitchFamily="34" charset="0"/>
              <a:buChar char="•"/>
            </a:pPr>
            <a:r>
              <a:rPr lang="en-US" dirty="0"/>
              <a:t>100.4 FYI</a:t>
            </a:r>
          </a:p>
        </p:txBody>
      </p:sp>
      <p:sp>
        <p:nvSpPr>
          <p:cNvPr id="4" name="Slide Number Placeholder 3"/>
          <p:cNvSpPr>
            <a:spLocks noGrp="1"/>
          </p:cNvSpPr>
          <p:nvPr>
            <p:ph type="sldNum" sz="quarter" idx="5"/>
          </p:nvPr>
        </p:nvSpPr>
        <p:spPr/>
        <p:txBody>
          <a:bodyPr/>
          <a:lstStyle/>
          <a:p>
            <a:fld id="{0402EEAD-F260-8440-BDDF-D59318B44F0B}" type="slidenum">
              <a:rPr lang="en-US" smtClean="0"/>
              <a:t>16</a:t>
            </a:fld>
            <a:endParaRPr lang="en-US"/>
          </a:p>
        </p:txBody>
      </p:sp>
    </p:spTree>
    <p:extLst>
      <p:ext uri="{BB962C8B-B14F-4D97-AF65-F5344CB8AC3E}">
        <p14:creationId xmlns:p14="http://schemas.microsoft.com/office/powerpoint/2010/main" val="372029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patients, most CD19 CAR T cell clinical trials to date have found marked inflammatory cytokine elevations in association with the onset of symptomatology and degree of severity.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Rapid clinical stabilization is frequently seen with the use of the IL-6 receptor antagonist, tocilizumab, strongly implicating cytokines, especially IL-6 in the pathophysiology of the syndrome.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Temperatures normalize often within a few hours of administering tocilizumab while the other components of CRS take longer to resolve.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charset="0"/>
                <a:ea typeface="Helvetica" charset="0"/>
                <a:cs typeface="Helvetica" charset="0"/>
              </a:rPr>
              <a:t>No significant differences in clinical response were observed between patients who did or did not receive either tocilizumab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Outside of the cytokine response, we see significant alterations in many laboratory parameters with CRS.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C-reactive protein (CRP) is a widely available and relatively inexpensive.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CRP is not specific for CRS and our experience suggests that changes in CRP lag behind clinical changes by at least 12 hours.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While CRP is often used to follow inflammation, it is excluded from the definition and grading of CRS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Keep in mind that CRP will normalize s/p Tocilizumab therefore if you’re trending inflammatory markers, defer to others including Ferritin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402EEAD-F260-8440-BDDF-D59318B44F0B}" type="slidenum">
              <a:rPr lang="en-US" smtClean="0"/>
              <a:t>18</a:t>
            </a:fld>
            <a:endParaRPr lang="en-US"/>
          </a:p>
        </p:txBody>
      </p:sp>
    </p:spTree>
    <p:extLst>
      <p:ext uri="{BB962C8B-B14F-4D97-AF65-F5344CB8AC3E}">
        <p14:creationId xmlns:p14="http://schemas.microsoft.com/office/powerpoint/2010/main" val="417875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earliest manifestations of are tremor, dysgraphia, mild difficulty with expressive speech especially naming objects, impaired attention, apraxia, and mild lethargy.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Headaches occur but are a non-specific symptom, frequently occurring during fever or after chemotherapy in patients without other neurologic dysfunction. Therefore, headache alone is not a useful marker of ICANS.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median onset was 4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median duration was 17 days</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02EEAD-F260-8440-BDDF-D59318B44F0B}" type="slidenum">
              <a:rPr lang="en-US" smtClean="0"/>
              <a:t>19</a:t>
            </a:fld>
            <a:endParaRPr lang="en-US"/>
          </a:p>
        </p:txBody>
      </p:sp>
    </p:spTree>
    <p:extLst>
      <p:ext uri="{BB962C8B-B14F-4D97-AF65-F5344CB8AC3E}">
        <p14:creationId xmlns:p14="http://schemas.microsoft.com/office/powerpoint/2010/main" val="43703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a:ea typeface="Arial"/>
                <a:cs typeface="Arial"/>
                <a:sym typeface="Arial"/>
              </a:rPr>
              <a:t>Efficacy: We still aren’t certain if this therapy should be used with a curative intent versus a bridge to allogeneic transplant.  Prior to CAR-T, autologous stem-cell transplant was the only treatment option for patients with relapsed or refractory disease, providing a long-term survival rate of 20% (Starr, 2019).  Patients are now eligible to receive CAR-T instead of transplant and have 40-60% durable response rates (Wang et al., 2019).  </a:t>
            </a:r>
          </a:p>
          <a:p>
            <a:endParaRPr lang="en-US" dirty="0"/>
          </a:p>
        </p:txBody>
      </p:sp>
      <p:sp>
        <p:nvSpPr>
          <p:cNvPr id="4" name="Slide Number Placeholder 3"/>
          <p:cNvSpPr>
            <a:spLocks noGrp="1"/>
          </p:cNvSpPr>
          <p:nvPr>
            <p:ph type="sldNum" sz="quarter" idx="10"/>
          </p:nvPr>
        </p:nvSpPr>
        <p:spPr/>
        <p:txBody>
          <a:bodyPr/>
          <a:lstStyle/>
          <a:p>
            <a:fld id="{7E7B8A0B-5CC4-4FD4-A746-5113E40DC242}" type="slidenum">
              <a:rPr lang="en-US" smtClean="0"/>
              <a:t>28</a:t>
            </a:fld>
            <a:endParaRPr lang="en-US"/>
          </a:p>
        </p:txBody>
      </p:sp>
    </p:spTree>
    <p:extLst>
      <p:ext uri="{BB962C8B-B14F-4D97-AF65-F5344CB8AC3E}">
        <p14:creationId xmlns:p14="http://schemas.microsoft.com/office/powerpoint/2010/main" val="3864428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3669546"/>
          </a:xfrm>
          <a:prstGeom prst="rect">
            <a:avLst/>
          </a:prstGeom>
          <a:solidFill>
            <a:srgbClr val="003A7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a:noFill/>
              </a:ln>
            </a:endParaRPr>
          </a:p>
        </p:txBody>
      </p:sp>
      <p:sp>
        <p:nvSpPr>
          <p:cNvPr id="9" name="Title 1"/>
          <p:cNvSpPr>
            <a:spLocks noGrp="1"/>
          </p:cNvSpPr>
          <p:nvPr>
            <p:ph type="ctrTitle"/>
          </p:nvPr>
        </p:nvSpPr>
        <p:spPr>
          <a:xfrm>
            <a:off x="685800" y="2556466"/>
            <a:ext cx="7772400" cy="556359"/>
          </a:xfrm>
        </p:spPr>
        <p:txBody>
          <a:bodyPr>
            <a:normAutofit/>
          </a:bodyPr>
          <a:lstStyle>
            <a:lvl1pPr algn="l">
              <a:defRPr sz="3200" b="1" i="0">
                <a:solidFill>
                  <a:srgbClr val="FFFFFF"/>
                </a:solidFill>
                <a:latin typeface="Arial"/>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685800" y="3075939"/>
            <a:ext cx="7772400" cy="593607"/>
          </a:xfrm>
        </p:spPr>
        <p:txBody>
          <a:bodyPr>
            <a:normAutofit/>
          </a:bodyPr>
          <a:lstStyle>
            <a:lvl1pPr marL="0" indent="0" algn="l">
              <a:buNone/>
              <a:defRPr sz="3200">
                <a:solidFill>
                  <a:srgbClr val="FFFFFF"/>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733428" y="3907760"/>
            <a:ext cx="3389312" cy="889000"/>
          </a:xfrm>
        </p:spPr>
        <p:txBody>
          <a:bodyPr>
            <a:normAutofit/>
          </a:bodyPr>
          <a:lstStyle>
            <a:lvl1pPr marL="0" indent="0">
              <a:buFontTx/>
              <a:buNone/>
              <a:defRPr sz="2000" baseline="0">
                <a:solidFill>
                  <a:srgbClr val="003A70"/>
                </a:solidFill>
                <a:latin typeface="Arial"/>
              </a:defRPr>
            </a:lvl1pPr>
          </a:lstStyle>
          <a:p>
            <a:pPr lvl="0"/>
            <a:r>
              <a:rPr lang="en-US" smtClean="0"/>
              <a:t>Month day, year</a:t>
            </a:r>
            <a:endParaRPr lang="en-US" dirty="0"/>
          </a:p>
        </p:txBody>
      </p:sp>
      <p:cxnSp>
        <p:nvCxnSpPr>
          <p:cNvPr id="7" name="Straight Connector 6"/>
          <p:cNvCxnSpPr/>
          <p:nvPr userDrawn="1"/>
        </p:nvCxnSpPr>
        <p:spPr>
          <a:xfrm>
            <a:off x="0" y="3685878"/>
            <a:ext cx="9144000" cy="0"/>
          </a:xfrm>
          <a:prstGeom prst="line">
            <a:avLst/>
          </a:prstGeom>
          <a:ln>
            <a:solidFill>
              <a:srgbClr val="84BD00"/>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b="7184"/>
          <a:stretch/>
        </p:blipFill>
        <p:spPr>
          <a:xfrm>
            <a:off x="7397952" y="532052"/>
            <a:ext cx="1244195" cy="1972797"/>
          </a:xfrm>
          <a:prstGeom prst="rect">
            <a:avLst/>
          </a:prstGeom>
        </p:spPr>
      </p:pic>
    </p:spTree>
    <p:extLst>
      <p:ext uri="{BB962C8B-B14F-4D97-AF65-F5344CB8AC3E}">
        <p14:creationId xmlns:p14="http://schemas.microsoft.com/office/powerpoint/2010/main" val="2331523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ion, Mission and Values">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645920" y="230683"/>
            <a:ext cx="5847618" cy="639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2419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a:p>
        </p:txBody>
      </p:sp>
      <p:cxnSp>
        <p:nvCxnSpPr>
          <p:cNvPr id="5" name="Straight Connector 4"/>
          <p:cNvCxnSpPr/>
          <p:nvPr userDrawn="1"/>
        </p:nvCxnSpPr>
        <p:spPr>
          <a:xfrm>
            <a:off x="457200" y="1211667"/>
            <a:ext cx="8229600" cy="0"/>
          </a:xfrm>
          <a:prstGeom prst="line">
            <a:avLst/>
          </a:prstGeom>
          <a:ln>
            <a:solidFill>
              <a:srgbClr val="84BD00"/>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6835"/>
          <a:stretch/>
        </p:blipFill>
        <p:spPr>
          <a:xfrm>
            <a:off x="8229600" y="5709624"/>
            <a:ext cx="594360" cy="945618"/>
          </a:xfrm>
          <a:prstGeom prst="rect">
            <a:avLst/>
          </a:prstGeom>
        </p:spPr>
      </p:pic>
    </p:spTree>
    <p:extLst>
      <p:ext uri="{BB962C8B-B14F-4D97-AF65-F5344CB8AC3E}">
        <p14:creationId xmlns:p14="http://schemas.microsoft.com/office/powerpoint/2010/main" val="25278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457200" y="6356350"/>
            <a:ext cx="2133600" cy="365125"/>
          </a:xfrm>
        </p:spPr>
        <p:txBody>
          <a:bodyPr/>
          <a:lstStyle>
            <a:lvl1pPr algn="l">
              <a:defRPr/>
            </a:lvl1pPr>
          </a:lstStyle>
          <a:p>
            <a:fld id="{B0198CFB-4A78-494E-B655-411695D5DB47}" type="slidenum">
              <a:rPr lang="en-US" smtClean="0"/>
              <a:pPr/>
              <a:t>‹#›</a:t>
            </a:fld>
            <a:endParaRPr lang="en-US"/>
          </a:p>
        </p:txBody>
      </p:sp>
      <p:cxnSp>
        <p:nvCxnSpPr>
          <p:cNvPr id="6" name="Straight Connector 5"/>
          <p:cNvCxnSpPr/>
          <p:nvPr userDrawn="1"/>
        </p:nvCxnSpPr>
        <p:spPr>
          <a:xfrm>
            <a:off x="457200" y="1211667"/>
            <a:ext cx="8229600" cy="0"/>
          </a:xfrm>
          <a:prstGeom prst="line">
            <a:avLst/>
          </a:prstGeom>
          <a:ln>
            <a:solidFill>
              <a:srgbClr val="84BD00"/>
            </a:solidFill>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7356"/>
          <a:stretch/>
        </p:blipFill>
        <p:spPr>
          <a:xfrm>
            <a:off x="8229600" y="5709624"/>
            <a:ext cx="594360" cy="940317"/>
          </a:xfrm>
          <a:prstGeom prst="rect">
            <a:avLst/>
          </a:prstGeom>
        </p:spPr>
      </p:pic>
    </p:spTree>
    <p:extLst>
      <p:ext uri="{BB962C8B-B14F-4D97-AF65-F5344CB8AC3E}">
        <p14:creationId xmlns:p14="http://schemas.microsoft.com/office/powerpoint/2010/main" val="91931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B0198CFB-4A78-494E-B655-411695D5DB47}" type="slidenum">
              <a:rPr lang="en-US" smtClean="0"/>
              <a:t>‹#›</a:t>
            </a:fld>
            <a:endParaRPr lang="en-US"/>
          </a:p>
        </p:txBody>
      </p:sp>
      <p:cxnSp>
        <p:nvCxnSpPr>
          <p:cNvPr id="8" name="Straight Connector 7"/>
          <p:cNvCxnSpPr/>
          <p:nvPr userDrawn="1"/>
        </p:nvCxnSpPr>
        <p:spPr>
          <a:xfrm>
            <a:off x="457200" y="1211667"/>
            <a:ext cx="8229600" cy="0"/>
          </a:xfrm>
          <a:prstGeom prst="line">
            <a:avLst/>
          </a:prstGeom>
          <a:ln>
            <a:solidFill>
              <a:srgbClr val="84BD00"/>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7356"/>
          <a:stretch/>
        </p:blipFill>
        <p:spPr>
          <a:xfrm>
            <a:off x="8229600" y="5709624"/>
            <a:ext cx="594360" cy="940317"/>
          </a:xfrm>
          <a:prstGeom prst="rect">
            <a:avLst/>
          </a:prstGeom>
        </p:spPr>
      </p:pic>
    </p:spTree>
    <p:extLst>
      <p:ext uri="{BB962C8B-B14F-4D97-AF65-F5344CB8AC3E}">
        <p14:creationId xmlns:p14="http://schemas.microsoft.com/office/powerpoint/2010/main" val="3559753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A9E0"/>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685800" y="2556466"/>
            <a:ext cx="7772400" cy="556359"/>
          </a:xfrm>
        </p:spPr>
        <p:txBody>
          <a:bodyPr>
            <a:normAutofit/>
          </a:bodyPr>
          <a:lstStyle>
            <a:lvl1pPr algn="l">
              <a:defRPr sz="3200" b="1" i="0">
                <a:solidFill>
                  <a:schemeClr val="bg1"/>
                </a:solidFill>
                <a:latin typeface="Aria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685800" y="3075939"/>
            <a:ext cx="7772400" cy="593607"/>
          </a:xfrm>
        </p:spPr>
        <p:txBody>
          <a:bodyPr>
            <a:normAutofit/>
          </a:bodyPr>
          <a:lstStyle>
            <a:lvl1pPr marL="0" indent="0" algn="l">
              <a:buNone/>
              <a:defRPr sz="3200">
                <a:solidFill>
                  <a:schemeClr val="bg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7236"/>
          <a:stretch/>
        </p:blipFill>
        <p:spPr>
          <a:xfrm>
            <a:off x="8229600" y="5709624"/>
            <a:ext cx="594359" cy="941547"/>
          </a:xfrm>
          <a:prstGeom prst="rect">
            <a:avLst/>
          </a:prstGeom>
        </p:spPr>
      </p:pic>
    </p:spTree>
    <p:extLst>
      <p:ext uri="{BB962C8B-B14F-4D97-AF65-F5344CB8AC3E}">
        <p14:creationId xmlns:p14="http://schemas.microsoft.com/office/powerpoint/2010/main" val="227856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7236"/>
          <a:stretch/>
        </p:blipFill>
        <p:spPr>
          <a:xfrm>
            <a:off x="8229600" y="5709624"/>
            <a:ext cx="594360" cy="941547"/>
          </a:xfrm>
          <a:prstGeom prst="rect">
            <a:avLst/>
          </a:prstGeom>
        </p:spPr>
      </p:pic>
    </p:spTree>
    <p:extLst>
      <p:ext uri="{BB962C8B-B14F-4D97-AF65-F5344CB8AC3E}">
        <p14:creationId xmlns:p14="http://schemas.microsoft.com/office/powerpoint/2010/main" val="3446901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6967"/>
          <a:stretch/>
        </p:blipFill>
        <p:spPr>
          <a:xfrm>
            <a:off x="8229600" y="5709624"/>
            <a:ext cx="594360" cy="944269"/>
          </a:xfrm>
          <a:prstGeom prst="rect">
            <a:avLst/>
          </a:prstGeom>
        </p:spPr>
      </p:pic>
    </p:spTree>
    <p:extLst>
      <p:ext uri="{BB962C8B-B14F-4D97-AF65-F5344CB8AC3E}">
        <p14:creationId xmlns:p14="http://schemas.microsoft.com/office/powerpoint/2010/main" val="267146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a:p>
        </p:txBody>
      </p:sp>
      <p:cxnSp>
        <p:nvCxnSpPr>
          <p:cNvPr id="5" name="Straight Connector 4"/>
          <p:cNvCxnSpPr/>
          <p:nvPr userDrawn="1"/>
        </p:nvCxnSpPr>
        <p:spPr>
          <a:xfrm>
            <a:off x="457200" y="1211667"/>
            <a:ext cx="8229600" cy="0"/>
          </a:xfrm>
          <a:prstGeom prst="line">
            <a:avLst/>
          </a:prstGeom>
          <a:ln>
            <a:solidFill>
              <a:srgbClr val="84BD00"/>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7503"/>
          <a:stretch/>
        </p:blipFill>
        <p:spPr>
          <a:xfrm>
            <a:off x="8229600" y="5709624"/>
            <a:ext cx="594360" cy="938826"/>
          </a:xfrm>
          <a:prstGeom prst="rect">
            <a:avLst/>
          </a:prstGeom>
        </p:spPr>
      </p:pic>
    </p:spTree>
    <p:extLst>
      <p:ext uri="{BB962C8B-B14F-4D97-AF65-F5344CB8AC3E}">
        <p14:creationId xmlns:p14="http://schemas.microsoft.com/office/powerpoint/2010/main" val="165695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6967"/>
          <a:stretch/>
        </p:blipFill>
        <p:spPr>
          <a:xfrm>
            <a:off x="8229600" y="5709624"/>
            <a:ext cx="594360" cy="944269"/>
          </a:xfrm>
          <a:prstGeom prst="rect">
            <a:avLst/>
          </a:prstGeom>
        </p:spPr>
      </p:pic>
    </p:spTree>
    <p:extLst>
      <p:ext uri="{BB962C8B-B14F-4D97-AF65-F5344CB8AC3E}">
        <p14:creationId xmlns:p14="http://schemas.microsoft.com/office/powerpoint/2010/main" val="249624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rgbClr val="003A70"/>
                </a:solidFill>
                <a:latin typeface="Arial"/>
              </a:defRPr>
            </a:lvl1pPr>
          </a:lstStyle>
          <a:p>
            <a:fld id="{B0198CFB-4A78-494E-B655-411695D5DB47}" type="slidenum">
              <a:rPr lang="en-US" smtClean="0"/>
              <a:pPr/>
              <a:t>‹#›</a:t>
            </a:fld>
            <a:endParaRPr lang="en-US" dirty="0"/>
          </a:p>
        </p:txBody>
      </p:sp>
    </p:spTree>
    <p:extLst>
      <p:ext uri="{BB962C8B-B14F-4D97-AF65-F5344CB8AC3E}">
        <p14:creationId xmlns:p14="http://schemas.microsoft.com/office/powerpoint/2010/main" val="58372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Lst>
  <p:txStyles>
    <p:titleStyle>
      <a:lvl1pPr algn="l" defTabSz="457200" rtl="0" eaLnBrk="1" latinLnBrk="0" hangingPunct="1">
        <a:spcBef>
          <a:spcPct val="0"/>
        </a:spcBef>
        <a:buNone/>
        <a:defRPr sz="2800" kern="1200" baseline="0">
          <a:solidFill>
            <a:srgbClr val="003A70"/>
          </a:solidFill>
          <a:latin typeface="Arial"/>
          <a:ea typeface="+mj-ea"/>
          <a:cs typeface="+mj-cs"/>
        </a:defRPr>
      </a:lvl1pPr>
    </p:titleStyle>
    <p:bodyStyle>
      <a:lvl1pPr marL="342900" indent="-3429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26.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oi.org/10.1182/blood-2019-03-90092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ascopost.com/News/5988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doi.org/10.1093/neuonc/noy032"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7-2aHIpglt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56466"/>
            <a:ext cx="7772400" cy="556359"/>
          </a:xfrm>
        </p:spPr>
        <p:txBody>
          <a:bodyPr>
            <a:normAutofit fontScale="90000"/>
          </a:bodyPr>
          <a:lstStyle/>
          <a:p>
            <a:r>
              <a:rPr lang="en-US" dirty="0" smtClean="0"/>
              <a:t>CAR T-Cell Therapy</a:t>
            </a:r>
            <a:endParaRPr lang="en-US" dirty="0"/>
          </a:p>
        </p:txBody>
      </p:sp>
      <p:sp>
        <p:nvSpPr>
          <p:cNvPr id="4" name="Text Placeholder 3"/>
          <p:cNvSpPr>
            <a:spLocks noGrp="1"/>
          </p:cNvSpPr>
          <p:nvPr>
            <p:ph type="body" sz="quarter" idx="10"/>
          </p:nvPr>
        </p:nvSpPr>
        <p:spPr>
          <a:xfrm>
            <a:off x="733428" y="3907760"/>
            <a:ext cx="5384984" cy="1955158"/>
          </a:xfrm>
        </p:spPr>
        <p:txBody>
          <a:bodyPr>
            <a:normAutofit/>
          </a:bodyPr>
          <a:lstStyle/>
          <a:p>
            <a:r>
              <a:rPr lang="en-US" dirty="0" smtClean="0"/>
              <a:t>Katrina Bezak, MSN, APRN, FNP-BC</a:t>
            </a:r>
          </a:p>
          <a:p>
            <a:r>
              <a:rPr lang="en-US" sz="1400" dirty="0" smtClean="0"/>
              <a:t>CAR-T Program Manager</a:t>
            </a:r>
          </a:p>
          <a:p>
            <a:endParaRPr lang="en-US" sz="1400" dirty="0"/>
          </a:p>
          <a:p>
            <a:r>
              <a:rPr lang="en-US" dirty="0" smtClean="0"/>
              <a:t>Kylie Kuck, MSN, AGCNS-BC, CCTN</a:t>
            </a:r>
          </a:p>
          <a:p>
            <a:r>
              <a:rPr lang="en-US" sz="1400" dirty="0" smtClean="0"/>
              <a:t>Cellular Therapy Service Line Educator</a:t>
            </a:r>
            <a:endParaRPr lang="en-US" sz="1400" dirty="0"/>
          </a:p>
        </p:txBody>
      </p:sp>
    </p:spTree>
    <p:extLst>
      <p:ext uri="{BB962C8B-B14F-4D97-AF65-F5344CB8AC3E}">
        <p14:creationId xmlns:p14="http://schemas.microsoft.com/office/powerpoint/2010/main" val="2857597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5CFDF-7AB5-5244-B2B5-8C9D58C991A0}"/>
              </a:ext>
            </a:extLst>
          </p:cNvPr>
          <p:cNvSpPr>
            <a:spLocks noGrp="1"/>
          </p:cNvSpPr>
          <p:nvPr>
            <p:ph type="title"/>
          </p:nvPr>
        </p:nvSpPr>
        <p:spPr/>
        <p:txBody>
          <a:bodyPr/>
          <a:lstStyle/>
          <a:p>
            <a:r>
              <a:rPr lang="en-US" dirty="0" smtClean="0"/>
              <a:t>THE PROCESS</a:t>
            </a:r>
            <a:endParaRPr lang="en-US" dirty="0"/>
          </a:p>
        </p:txBody>
      </p:sp>
      <p:pic>
        <p:nvPicPr>
          <p:cNvPr id="6" name="Picture 5">
            <a:extLst>
              <a:ext uri="{FF2B5EF4-FFF2-40B4-BE49-F238E27FC236}">
                <a16:creationId xmlns:a16="http://schemas.microsoft.com/office/drawing/2014/main" id="{DF39C519-CC6F-BB43-86E7-7996E9550C8A}"/>
              </a:ext>
            </a:extLst>
          </p:cNvPr>
          <p:cNvPicPr>
            <a:picLocks noChangeAspect="1"/>
          </p:cNvPicPr>
          <p:nvPr/>
        </p:nvPicPr>
        <p:blipFill>
          <a:blip r:embed="rId3"/>
          <a:stretch>
            <a:fillRect/>
          </a:stretch>
        </p:blipFill>
        <p:spPr>
          <a:xfrm>
            <a:off x="931025" y="1981218"/>
            <a:ext cx="7032568" cy="4011810"/>
          </a:xfrm>
          <a:prstGeom prst="rect">
            <a:avLst/>
          </a:prstGeom>
        </p:spPr>
      </p:pic>
      <p:sp>
        <p:nvSpPr>
          <p:cNvPr id="7" name="TextBox 6">
            <a:extLst>
              <a:ext uri="{FF2B5EF4-FFF2-40B4-BE49-F238E27FC236}">
                <a16:creationId xmlns:a16="http://schemas.microsoft.com/office/drawing/2014/main" id="{96B89737-A1CA-CB40-ABFB-B1057F1EA451}"/>
              </a:ext>
            </a:extLst>
          </p:cNvPr>
          <p:cNvSpPr txBox="1"/>
          <p:nvPr/>
        </p:nvSpPr>
        <p:spPr>
          <a:xfrm>
            <a:off x="457200" y="6214030"/>
            <a:ext cx="7506393" cy="184666"/>
          </a:xfrm>
          <a:prstGeom prst="rect">
            <a:avLst/>
          </a:prstGeom>
          <a:noFill/>
        </p:spPr>
        <p:txBody>
          <a:bodyPr wrap="square" rtlCol="0">
            <a:spAutoFit/>
          </a:bodyPr>
          <a:lstStyle/>
          <a:p>
            <a:r>
              <a:rPr lang="en-US" sz="600" dirty="0" err="1"/>
              <a:t>Kochenderfer</a:t>
            </a:r>
            <a:r>
              <a:rPr lang="en-US" sz="600" dirty="0"/>
              <a:t>, J. N., &amp; Rosenberg, S. A. (2013). Treating B-cell cancer with T cells expressing anti-CD19 chimeric antigen receptors. </a:t>
            </a:r>
            <a:r>
              <a:rPr lang="en-US" sz="600" i="1" dirty="0"/>
              <a:t>Nature reviews. Clinical oncology</a:t>
            </a:r>
            <a:r>
              <a:rPr lang="en-US" sz="600" dirty="0"/>
              <a:t>, </a:t>
            </a:r>
            <a:r>
              <a:rPr lang="en-US" sz="600" i="1" dirty="0"/>
              <a:t>10</a:t>
            </a:r>
            <a:r>
              <a:rPr lang="en-US" sz="600" dirty="0"/>
              <a:t>(5), 267-76.</a:t>
            </a:r>
          </a:p>
        </p:txBody>
      </p:sp>
      <p:pic>
        <p:nvPicPr>
          <p:cNvPr id="8" name="Content Placeholder 3">
            <a:extLst>
              <a:ext uri="{FF2B5EF4-FFF2-40B4-BE49-F238E27FC236}">
                <a16:creationId xmlns:a16="http://schemas.microsoft.com/office/drawing/2014/main" id="{CABAF20E-88D6-594D-85E5-2F191C21FB16}"/>
              </a:ext>
            </a:extLst>
          </p:cNvPr>
          <p:cNvPicPr>
            <a:picLocks noChangeAspect="1"/>
          </p:cNvPicPr>
          <p:nvPr/>
        </p:nvPicPr>
        <p:blipFill>
          <a:blip r:embed="rId4"/>
          <a:stretch>
            <a:fillRect/>
          </a:stretch>
        </p:blipFill>
        <p:spPr>
          <a:xfrm>
            <a:off x="756458" y="1638640"/>
            <a:ext cx="7381702" cy="4228731"/>
          </a:xfrm>
          <a:prstGeom prst="rect">
            <a:avLst/>
          </a:prstGeom>
        </p:spPr>
      </p:pic>
    </p:spTree>
    <p:extLst>
      <p:ext uri="{BB962C8B-B14F-4D97-AF65-F5344CB8AC3E}">
        <p14:creationId xmlns:p14="http://schemas.microsoft.com/office/powerpoint/2010/main" val="3187083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 INNOVATION</a:t>
            </a:r>
            <a:endParaRPr lang="en-US" dirty="0"/>
          </a:p>
        </p:txBody>
      </p:sp>
      <p:sp>
        <p:nvSpPr>
          <p:cNvPr id="3" name="Content Placeholder 2"/>
          <p:cNvSpPr>
            <a:spLocks noGrp="1"/>
          </p:cNvSpPr>
          <p:nvPr>
            <p:ph idx="1"/>
          </p:nvPr>
        </p:nvSpPr>
        <p:spPr>
          <a:xfrm>
            <a:off x="748974" y="2166366"/>
            <a:ext cx="3322090" cy="2866817"/>
          </a:xfrm>
        </p:spPr>
        <p:txBody>
          <a:bodyPr>
            <a:normAutofit fontScale="92500" lnSpcReduction="10000"/>
          </a:bodyPr>
          <a:lstStyle/>
          <a:p>
            <a:r>
              <a:rPr lang="en-US" dirty="0" smtClean="0"/>
              <a:t>It’s a new way to target cancer cells with “CAR Modified T-Cells”</a:t>
            </a:r>
          </a:p>
          <a:p>
            <a:r>
              <a:rPr lang="en-US" dirty="0" smtClean="0"/>
              <a:t>An inactivated virus is used to introduce a new receptor to the patients lymphocytes</a:t>
            </a:r>
          </a:p>
          <a:p>
            <a:r>
              <a:rPr lang="en-US" dirty="0" smtClean="0"/>
              <a:t>CAR modified T-cells can now recognize and kill tumor cells</a:t>
            </a:r>
          </a:p>
          <a:p>
            <a:endParaRPr lang="en-US" dirty="0"/>
          </a:p>
          <a:p>
            <a:endParaRPr lang="en-US" dirty="0" smtClean="0"/>
          </a:p>
          <a:p>
            <a:endParaRPr lang="en-US" dirty="0"/>
          </a:p>
          <a:p>
            <a:endParaRPr lang="en-US" dirty="0"/>
          </a:p>
        </p:txBody>
      </p:sp>
      <p:sp>
        <p:nvSpPr>
          <p:cNvPr id="63" name="TextBox 62">
            <a:extLst>
              <a:ext uri="{FF2B5EF4-FFF2-40B4-BE49-F238E27FC236}">
                <a16:creationId xmlns:a16="http://schemas.microsoft.com/office/drawing/2014/main" id="{96B89737-A1CA-CB40-ABFB-B1057F1EA451}"/>
              </a:ext>
            </a:extLst>
          </p:cNvPr>
          <p:cNvSpPr txBox="1"/>
          <p:nvPr/>
        </p:nvSpPr>
        <p:spPr>
          <a:xfrm>
            <a:off x="333256" y="6403145"/>
            <a:ext cx="7506393" cy="184666"/>
          </a:xfrm>
          <a:prstGeom prst="rect">
            <a:avLst/>
          </a:prstGeom>
          <a:noFill/>
        </p:spPr>
        <p:txBody>
          <a:bodyPr wrap="square" rtlCol="0">
            <a:spAutoFit/>
          </a:bodyPr>
          <a:lstStyle/>
          <a:p>
            <a:r>
              <a:rPr lang="en-US" sz="600" dirty="0" err="1"/>
              <a:t>Kochenderfer</a:t>
            </a:r>
            <a:r>
              <a:rPr lang="en-US" sz="600" dirty="0"/>
              <a:t>, J. N., &amp; Rosenberg, S. A. (2013). Treating B-cell cancer with T cells expressing anti-CD19 chimeric antigen receptors. </a:t>
            </a:r>
            <a:r>
              <a:rPr lang="en-US" sz="600" i="1" dirty="0"/>
              <a:t>Nature reviews. Clinical oncology</a:t>
            </a:r>
            <a:r>
              <a:rPr lang="en-US" sz="600" dirty="0"/>
              <a:t>, </a:t>
            </a:r>
            <a:r>
              <a:rPr lang="en-US" sz="600" i="1" dirty="0"/>
              <a:t>10</a:t>
            </a:r>
            <a:r>
              <a:rPr lang="en-US" sz="600" dirty="0"/>
              <a:t>(5), 267-76.</a:t>
            </a:r>
          </a:p>
        </p:txBody>
      </p:sp>
      <p:sp>
        <p:nvSpPr>
          <p:cNvPr id="240" name="Rounded Rectangle 239">
            <a:extLst>
              <a:ext uri="{FF2B5EF4-FFF2-40B4-BE49-F238E27FC236}">
                <a16:creationId xmlns:a16="http://schemas.microsoft.com/office/drawing/2014/main" id="{E393F43A-ECB7-5F46-B6D3-FA7CE7CD232C}"/>
              </a:ext>
            </a:extLst>
          </p:cNvPr>
          <p:cNvSpPr/>
          <p:nvPr/>
        </p:nvSpPr>
        <p:spPr bwMode="auto">
          <a:xfrm>
            <a:off x="4529139" y="1907381"/>
            <a:ext cx="2164556" cy="3133725"/>
          </a:xfrm>
          <a:prstGeom prst="roundRect">
            <a:avLst/>
          </a:prstGeom>
          <a:solidFill>
            <a:schemeClr val="accent2">
              <a:alpha val="7000"/>
            </a:schemeClr>
          </a:solidFill>
          <a:ln w="19050" cap="flat" cmpd="sng" algn="ctr">
            <a:solidFill>
              <a:schemeClr val="tx2">
                <a:lumMod val="40000"/>
                <a:lumOff val="60000"/>
              </a:schemeClr>
            </a:solidFill>
            <a:prstDash val="solid"/>
            <a:round/>
            <a:headEnd type="none" w="med" len="med"/>
            <a:tailEnd type="none" w="med" len="med"/>
          </a:ln>
          <a:effectLst/>
          <a:extLst/>
        </p:spPr>
        <p:txBody>
          <a:bodyPr lIns="51429" tIns="25715" rIns="51429" bIns="25715"/>
          <a:lstStyle/>
          <a:p>
            <a:pPr defTabSz="514277">
              <a:defRPr/>
            </a:pPr>
            <a:endParaRPr lang="en-US" sz="1350">
              <a:solidFill>
                <a:srgbClr val="000000"/>
              </a:solidFill>
              <a:latin typeface="Arial"/>
              <a:ea typeface="ＭＳ Ｐゴシック" charset="0"/>
            </a:endParaRPr>
          </a:p>
        </p:txBody>
      </p:sp>
      <p:sp>
        <p:nvSpPr>
          <p:cNvPr id="241" name="TextBox 240">
            <a:extLst>
              <a:ext uri="{FF2B5EF4-FFF2-40B4-BE49-F238E27FC236}">
                <a16:creationId xmlns:a16="http://schemas.microsoft.com/office/drawing/2014/main" id="{D41CDE7E-0EF9-5241-AA0C-68309447FD02}"/>
              </a:ext>
            </a:extLst>
          </p:cNvPr>
          <p:cNvSpPr txBox="1"/>
          <p:nvPr/>
        </p:nvSpPr>
        <p:spPr>
          <a:xfrm>
            <a:off x="5654280" y="3311129"/>
            <a:ext cx="367903" cy="133350"/>
          </a:xfrm>
          <a:prstGeom prst="rect">
            <a:avLst/>
          </a:prstGeom>
          <a:noFill/>
        </p:spPr>
        <p:txBody>
          <a:bodyPr lIns="0" tIns="0" rIns="0" bIns="0">
            <a:normAutofit/>
          </a:bodyPr>
          <a:lstStyle/>
          <a:p>
            <a:pPr algn="ctr" defTabSz="514277">
              <a:lnSpc>
                <a:spcPts val="619"/>
              </a:lnSpc>
              <a:defRPr/>
            </a:pPr>
            <a:endParaRPr lang="en-US" sz="563" dirty="0">
              <a:solidFill>
                <a:srgbClr val="000000"/>
              </a:solidFill>
              <a:latin typeface="Arial"/>
              <a:ea typeface="ヒラギノ角ゴ Pro W3" panose="020B0300000000000000" pitchFamily="34" charset="-128"/>
            </a:endParaRPr>
          </a:p>
        </p:txBody>
      </p:sp>
      <p:grpSp>
        <p:nvGrpSpPr>
          <p:cNvPr id="242" name="Group 65"/>
          <p:cNvGrpSpPr>
            <a:grpSpLocks/>
          </p:cNvGrpSpPr>
          <p:nvPr/>
        </p:nvGrpSpPr>
        <p:grpSpPr bwMode="auto">
          <a:xfrm>
            <a:off x="4726781" y="3674270"/>
            <a:ext cx="1785938" cy="1665685"/>
            <a:chOff x="849755" y="3646706"/>
            <a:chExt cx="3086599" cy="3086598"/>
          </a:xfrm>
        </p:grpSpPr>
        <p:pic>
          <p:nvPicPr>
            <p:cNvPr id="243" name="Picture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69" y="3909845"/>
              <a:ext cx="250317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3691" y="3666704"/>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 name="Group 68"/>
            <p:cNvGrpSpPr>
              <a:grpSpLocks/>
            </p:cNvGrpSpPr>
            <p:nvPr/>
          </p:nvGrpSpPr>
          <p:grpSpPr bwMode="auto">
            <a:xfrm rot="5400000">
              <a:off x="2308675" y="3666705"/>
              <a:ext cx="168757" cy="3086598"/>
              <a:chOff x="6417498" y="3666704"/>
              <a:chExt cx="168757" cy="3086598"/>
            </a:xfrm>
          </p:grpSpPr>
          <p:pic>
            <p:nvPicPr>
              <p:cNvPr id="252" name="Picture 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7498" y="3666704"/>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Picture 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417498" y="6238304"/>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6" name="Group 69"/>
            <p:cNvGrpSpPr>
              <a:grpSpLocks/>
            </p:cNvGrpSpPr>
            <p:nvPr/>
          </p:nvGrpSpPr>
          <p:grpSpPr bwMode="auto">
            <a:xfrm rot="2700000">
              <a:off x="2308676" y="3646706"/>
              <a:ext cx="168757" cy="3086598"/>
              <a:chOff x="6417498" y="3666704"/>
              <a:chExt cx="168757" cy="3086598"/>
            </a:xfrm>
          </p:grpSpPr>
          <p:pic>
            <p:nvPicPr>
              <p:cNvPr id="250" name="Picture 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7498" y="3666704"/>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 name="Picture 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417498" y="6238304"/>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7" name="Group 70"/>
            <p:cNvGrpSpPr>
              <a:grpSpLocks/>
            </p:cNvGrpSpPr>
            <p:nvPr/>
          </p:nvGrpSpPr>
          <p:grpSpPr bwMode="auto">
            <a:xfrm rot="18900000" flipV="1">
              <a:off x="2323691" y="3646706"/>
              <a:ext cx="168757" cy="3086598"/>
              <a:chOff x="6417498" y="3666704"/>
              <a:chExt cx="168757" cy="3086598"/>
            </a:xfrm>
          </p:grpSpPr>
          <p:pic>
            <p:nvPicPr>
              <p:cNvPr id="248" name="Picture 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7498" y="3666704"/>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 name="Picture 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417498" y="6238304"/>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54" name="Group 77"/>
          <p:cNvGrpSpPr>
            <a:grpSpLocks/>
          </p:cNvGrpSpPr>
          <p:nvPr/>
        </p:nvGrpSpPr>
        <p:grpSpPr bwMode="auto">
          <a:xfrm>
            <a:off x="4755357" y="3670698"/>
            <a:ext cx="1770460" cy="1396603"/>
            <a:chOff x="4990037" y="3995377"/>
            <a:chExt cx="3058166" cy="2587195"/>
          </a:xfrm>
        </p:grpSpPr>
        <p:pic>
          <p:nvPicPr>
            <p:cNvPr id="255" name="Picture 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012" y="4022252"/>
              <a:ext cx="2840355"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729" y="3995377"/>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 name="Picture 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720000">
              <a:off x="7706325" y="5350637"/>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 name="Picture 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20000" flipV="1">
              <a:off x="5163157" y="5329626"/>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80000">
              <a:off x="7307912" y="4351981"/>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 name="Picture 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00000" flipV="1">
              <a:off x="5679039" y="5794363"/>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 name="Picture 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flipV="1">
              <a:off x="7115367" y="5773321"/>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00000">
              <a:off x="5530612" y="4476891"/>
              <a:ext cx="168757" cy="5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3" name="Group 86"/>
          <p:cNvGrpSpPr>
            <a:grpSpLocks/>
          </p:cNvGrpSpPr>
          <p:nvPr/>
        </p:nvGrpSpPr>
        <p:grpSpPr bwMode="auto">
          <a:xfrm>
            <a:off x="4670822" y="1754981"/>
            <a:ext cx="1913334" cy="1563291"/>
            <a:chOff x="4846497" y="813764"/>
            <a:chExt cx="3306396" cy="2896913"/>
          </a:xfrm>
        </p:grpSpPr>
        <p:pic>
          <p:nvPicPr>
            <p:cNvPr id="264" name="Picture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0292" y="1001160"/>
              <a:ext cx="2503170" cy="250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 name="Picture 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6514" y="2984396"/>
              <a:ext cx="585788"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 name="Picture 8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5526514" y="813764"/>
              <a:ext cx="585788"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 name="Picture 8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884982" y="2984396"/>
              <a:ext cx="585788"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Picture 8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flipV="1">
              <a:off x="6884982" y="813764"/>
              <a:ext cx="585788"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Picture 8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000000" flipV="1">
              <a:off x="4916744" y="1906697"/>
              <a:ext cx="585788"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8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600000" flipH="1" flipV="1">
              <a:off x="7496859" y="1906697"/>
              <a:ext cx="585788"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1" name="Picture 27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00000">
            <a:off x="5368530" y="2387204"/>
            <a:ext cx="316706"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2" name="Group 95"/>
          <p:cNvGrpSpPr>
            <a:grpSpLocks/>
          </p:cNvGrpSpPr>
          <p:nvPr/>
        </p:nvGrpSpPr>
        <p:grpSpPr bwMode="auto">
          <a:xfrm>
            <a:off x="4712495" y="2151461"/>
            <a:ext cx="1827610" cy="1359694"/>
            <a:chOff x="4916438" y="1507663"/>
            <a:chExt cx="3157523" cy="2518053"/>
          </a:xfrm>
        </p:grpSpPr>
        <p:pic>
          <p:nvPicPr>
            <p:cNvPr id="273" name="Picture 9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9496" y="2669356"/>
              <a:ext cx="407670" cy="135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4" name="Group 97"/>
            <p:cNvGrpSpPr>
              <a:grpSpLocks/>
            </p:cNvGrpSpPr>
            <p:nvPr/>
          </p:nvGrpSpPr>
          <p:grpSpPr bwMode="auto">
            <a:xfrm>
              <a:off x="4916438" y="2526117"/>
              <a:ext cx="3157523" cy="346242"/>
              <a:chOff x="4916438" y="2551755"/>
              <a:chExt cx="3157523" cy="346242"/>
            </a:xfrm>
          </p:grpSpPr>
          <p:pic>
            <p:nvPicPr>
              <p:cNvPr id="277" name="Picture 9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600000">
                <a:off x="5319209" y="2148984"/>
                <a:ext cx="346242" cy="115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 name="Picture 9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000000" flipH="1">
                <a:off x="7324948" y="2148984"/>
                <a:ext cx="346242" cy="115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5" name="Picture 9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000000" flipV="1">
              <a:off x="5379891" y="1104893"/>
              <a:ext cx="346242" cy="115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 name="Picture 9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600000" flipH="1" flipV="1">
              <a:off x="7271741" y="1104892"/>
              <a:ext cx="346242" cy="115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9" name="Group 102"/>
          <p:cNvGrpSpPr>
            <a:grpSpLocks/>
          </p:cNvGrpSpPr>
          <p:nvPr/>
        </p:nvGrpSpPr>
        <p:grpSpPr bwMode="auto">
          <a:xfrm>
            <a:off x="5374482" y="2296717"/>
            <a:ext cx="540544" cy="439340"/>
            <a:chOff x="2415711" y="1956133"/>
            <a:chExt cx="1151784" cy="1356360"/>
          </a:xfrm>
        </p:grpSpPr>
        <p:pic>
          <p:nvPicPr>
            <p:cNvPr id="280" name="Picture 9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87768" y="1956133"/>
              <a:ext cx="407670" cy="135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1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600000">
              <a:off x="2818482" y="2058421"/>
              <a:ext cx="346242" cy="115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1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8000000" flipH="1">
              <a:off x="2818482" y="2058421"/>
              <a:ext cx="346242" cy="115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10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8000000" flipV="1">
              <a:off x="2818482" y="2058421"/>
              <a:ext cx="346242" cy="115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10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600000" flipH="1" flipV="1">
              <a:off x="2818482" y="2058421"/>
              <a:ext cx="346242" cy="115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5" name="Group 108"/>
          <p:cNvGrpSpPr>
            <a:grpSpLocks/>
          </p:cNvGrpSpPr>
          <p:nvPr/>
        </p:nvGrpSpPr>
        <p:grpSpPr bwMode="auto">
          <a:xfrm>
            <a:off x="7922895" y="2670048"/>
            <a:ext cx="609600" cy="342900"/>
            <a:chOff x="79841" y="6861587"/>
            <a:chExt cx="1053228" cy="634365"/>
          </a:xfrm>
        </p:grpSpPr>
        <p:pic>
          <p:nvPicPr>
            <p:cNvPr id="286" name="Picture 10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7284" y="6861587"/>
              <a:ext cx="565785" cy="63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 name="TextBox 286">
              <a:extLst>
                <a:ext uri="{FF2B5EF4-FFF2-40B4-BE49-F238E27FC236}">
                  <a16:creationId xmlns:a16="http://schemas.microsoft.com/office/drawing/2014/main" id="{B9C95385-80E7-AA4C-9BD5-82B863DA485A}"/>
                </a:ext>
              </a:extLst>
            </p:cNvPr>
            <p:cNvSpPr txBox="1"/>
            <p:nvPr/>
          </p:nvSpPr>
          <p:spPr>
            <a:xfrm>
              <a:off x="79841" y="6958505"/>
              <a:ext cx="631526" cy="284693"/>
            </a:xfrm>
            <a:prstGeom prst="rect">
              <a:avLst/>
            </a:prstGeom>
            <a:noFill/>
          </p:spPr>
          <p:txBody>
            <a:bodyPr lIns="0" tIns="0" rIns="0" bIns="0">
              <a:spAutoFit/>
            </a:bodyPr>
            <a:lstStyle/>
            <a:p>
              <a:pPr algn="ctr" defTabSz="514277">
                <a:lnSpc>
                  <a:spcPts val="619"/>
                </a:lnSpc>
                <a:defRPr/>
              </a:pPr>
              <a:r>
                <a:rPr lang="en-US" sz="563" dirty="0">
                  <a:solidFill>
                    <a:srgbClr val="000000"/>
                  </a:solidFill>
                  <a:latin typeface="Arial"/>
                  <a:ea typeface="ヒラギノ角ゴ Pro W3" panose="020B0300000000000000" pitchFamily="34" charset="-128"/>
                </a:rPr>
                <a:t>Lentiviral vector</a:t>
              </a:r>
            </a:p>
          </p:txBody>
        </p:sp>
      </p:grpSp>
      <p:grpSp>
        <p:nvGrpSpPr>
          <p:cNvPr id="288" name="Group 111"/>
          <p:cNvGrpSpPr>
            <a:grpSpLocks/>
          </p:cNvGrpSpPr>
          <p:nvPr/>
        </p:nvGrpSpPr>
        <p:grpSpPr bwMode="auto">
          <a:xfrm>
            <a:off x="4873229" y="2238376"/>
            <a:ext cx="1295400" cy="2665810"/>
            <a:chOff x="5592117" y="1354664"/>
            <a:chExt cx="2236543" cy="4937170"/>
          </a:xfrm>
        </p:grpSpPr>
        <p:sp>
          <p:nvSpPr>
            <p:cNvPr id="289" name="TextBox 108"/>
            <p:cNvSpPr txBox="1">
              <a:spLocks noChangeArrowheads="1"/>
            </p:cNvSpPr>
            <p:nvPr/>
          </p:nvSpPr>
          <p:spPr bwMode="auto">
            <a:xfrm>
              <a:off x="6490802" y="1354664"/>
              <a:ext cx="863115" cy="2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4213">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defTabSz="684213">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defTabSz="684213">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defTabSz="684213">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defTabSz="684213">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algn="ctr">
                <a:spcBef>
                  <a:spcPct val="0"/>
                </a:spcBef>
                <a:buFontTx/>
                <a:buNone/>
              </a:pPr>
              <a:r>
                <a:rPr lang="en-US" altLang="en-US" sz="675" b="1">
                  <a:solidFill>
                    <a:srgbClr val="000000"/>
                  </a:solidFill>
                </a:rPr>
                <a:t>T cell</a:t>
              </a:r>
            </a:p>
          </p:txBody>
        </p:sp>
        <p:sp>
          <p:nvSpPr>
            <p:cNvPr id="290" name="TextBox 289">
              <a:extLst>
                <a:ext uri="{FF2B5EF4-FFF2-40B4-BE49-F238E27FC236}">
                  <a16:creationId xmlns:a16="http://schemas.microsoft.com/office/drawing/2014/main" id="{A4E1D365-6E24-764E-B312-B79780A8D4E5}"/>
                </a:ext>
              </a:extLst>
            </p:cNvPr>
            <p:cNvSpPr txBox="1"/>
            <p:nvPr/>
          </p:nvSpPr>
          <p:spPr>
            <a:xfrm>
              <a:off x="7014624" y="4113217"/>
              <a:ext cx="335070" cy="160970"/>
            </a:xfrm>
            <a:prstGeom prst="rect">
              <a:avLst/>
            </a:prstGeom>
            <a:noFill/>
          </p:spPr>
          <p:txBody>
            <a:bodyPr lIns="0" tIns="0" rIns="0" bIns="0">
              <a:normAutofit/>
            </a:bodyPr>
            <a:lstStyle/>
            <a:p>
              <a:pPr algn="ctr" defTabSz="514277">
                <a:lnSpc>
                  <a:spcPts val="619"/>
                </a:lnSpc>
                <a:defRPr/>
              </a:pPr>
              <a:r>
                <a:rPr lang="en-US" sz="563" dirty="0">
                  <a:solidFill>
                    <a:srgbClr val="000000"/>
                  </a:solidFill>
                  <a:latin typeface="Arial"/>
                  <a:ea typeface="ヒラギノ角ゴ Pro W3" panose="020B0300000000000000" pitchFamily="34" charset="-128"/>
                </a:rPr>
                <a:t>CD19</a:t>
              </a:r>
            </a:p>
          </p:txBody>
        </p:sp>
        <p:sp>
          <p:nvSpPr>
            <p:cNvPr id="291" name="TextBox 290">
              <a:extLst>
                <a:ext uri="{FF2B5EF4-FFF2-40B4-BE49-F238E27FC236}">
                  <a16:creationId xmlns:a16="http://schemas.microsoft.com/office/drawing/2014/main" id="{6967C2B2-8F7B-A241-A28B-A85793A85FB5}"/>
                </a:ext>
              </a:extLst>
            </p:cNvPr>
            <p:cNvSpPr txBox="1"/>
            <p:nvPr/>
          </p:nvSpPr>
          <p:spPr>
            <a:xfrm>
              <a:off x="5592117" y="3116522"/>
              <a:ext cx="450186" cy="321941"/>
            </a:xfrm>
            <a:prstGeom prst="rect">
              <a:avLst/>
            </a:prstGeom>
            <a:noFill/>
          </p:spPr>
          <p:txBody>
            <a:bodyPr lIns="0" tIns="0" rIns="0" bIns="0">
              <a:normAutofit/>
            </a:bodyPr>
            <a:lstStyle/>
            <a:p>
              <a:pPr algn="ctr" defTabSz="514277">
                <a:lnSpc>
                  <a:spcPts val="619"/>
                </a:lnSpc>
                <a:defRPr/>
              </a:pPr>
              <a:r>
                <a:rPr lang="en-US" sz="563" dirty="0">
                  <a:solidFill>
                    <a:srgbClr val="000000"/>
                  </a:solidFill>
                  <a:latin typeface="Arial"/>
                  <a:ea typeface="ヒラギノ角ゴ Pro W3" panose="020B0300000000000000" pitchFamily="34" charset="-128"/>
                </a:rPr>
                <a:t>Native TCR</a:t>
              </a:r>
            </a:p>
          </p:txBody>
        </p:sp>
        <p:sp>
          <p:nvSpPr>
            <p:cNvPr id="292" name="TextBox 291">
              <a:extLst>
                <a:ext uri="{FF2B5EF4-FFF2-40B4-BE49-F238E27FC236}">
                  <a16:creationId xmlns:a16="http://schemas.microsoft.com/office/drawing/2014/main" id="{93963556-F0F3-7945-8EB7-B7FA6F28A64F}"/>
                </a:ext>
              </a:extLst>
            </p:cNvPr>
            <p:cNvSpPr txBox="1"/>
            <p:nvPr/>
          </p:nvSpPr>
          <p:spPr>
            <a:xfrm>
              <a:off x="6496601" y="6077941"/>
              <a:ext cx="851038" cy="213893"/>
            </a:xfrm>
            <a:prstGeom prst="rect">
              <a:avLst/>
            </a:prstGeom>
            <a:noFill/>
          </p:spPr>
          <p:txBody>
            <a:bodyPr lIns="0" tIns="0" rIns="0" bIns="0">
              <a:normAutofit fontScale="77500" lnSpcReduction="20000"/>
            </a:bodyPr>
            <a:lstStyle/>
            <a:p>
              <a:pPr algn="ctr" defTabSz="514277">
                <a:defRPr/>
              </a:pPr>
              <a:r>
                <a:rPr lang="en-US" sz="900" b="1" dirty="0">
                  <a:solidFill>
                    <a:srgbClr val="000000"/>
                  </a:solidFill>
                  <a:latin typeface="Arial"/>
                  <a:ea typeface="ヒラギノ角ゴ Pro W3" panose="020B0300000000000000" pitchFamily="34" charset="-128"/>
                </a:rPr>
                <a:t>Tumor cell</a:t>
              </a:r>
            </a:p>
          </p:txBody>
        </p:sp>
        <p:sp>
          <p:nvSpPr>
            <p:cNvPr id="293" name="TextBox 292">
              <a:extLst>
                <a:ext uri="{FF2B5EF4-FFF2-40B4-BE49-F238E27FC236}">
                  <a16:creationId xmlns:a16="http://schemas.microsoft.com/office/drawing/2014/main" id="{1B2681EF-1492-3C47-8C5B-CEC6CE5961CE}"/>
                </a:ext>
              </a:extLst>
            </p:cNvPr>
            <p:cNvSpPr txBox="1"/>
            <p:nvPr/>
          </p:nvSpPr>
          <p:spPr>
            <a:xfrm>
              <a:off x="7004345" y="3603843"/>
              <a:ext cx="824315" cy="321941"/>
            </a:xfrm>
            <a:prstGeom prst="rect">
              <a:avLst/>
            </a:prstGeom>
            <a:noFill/>
          </p:spPr>
          <p:txBody>
            <a:bodyPr lIns="0" tIns="0" rIns="0" bIns="0">
              <a:normAutofit/>
            </a:bodyPr>
            <a:lstStyle/>
            <a:p>
              <a:pPr algn="ctr" defTabSz="514277">
                <a:lnSpc>
                  <a:spcPts val="619"/>
                </a:lnSpc>
                <a:defRPr/>
              </a:pPr>
              <a:endParaRPr lang="en-US" sz="563" dirty="0">
                <a:solidFill>
                  <a:srgbClr val="000000"/>
                </a:solidFill>
                <a:latin typeface="Arial"/>
                <a:ea typeface="ヒラギノ角ゴ Pro W3" panose="020B0300000000000000" pitchFamily="34" charset="-128"/>
              </a:endParaRPr>
            </a:p>
          </p:txBody>
        </p:sp>
      </p:grpSp>
      <p:grpSp>
        <p:nvGrpSpPr>
          <p:cNvPr id="294" name="Group 117"/>
          <p:cNvGrpSpPr>
            <a:grpSpLocks/>
          </p:cNvGrpSpPr>
          <p:nvPr/>
        </p:nvGrpSpPr>
        <p:grpSpPr bwMode="auto">
          <a:xfrm>
            <a:off x="5227812" y="2481263"/>
            <a:ext cx="833883" cy="1980393"/>
            <a:chOff x="6197705" y="1842496"/>
            <a:chExt cx="1440022" cy="3666550"/>
          </a:xfrm>
        </p:grpSpPr>
        <p:sp>
          <p:nvSpPr>
            <p:cNvPr id="295" name="TextBox 114"/>
            <p:cNvSpPr txBox="1">
              <a:spLocks noChangeArrowheads="1"/>
            </p:cNvSpPr>
            <p:nvPr/>
          </p:nvSpPr>
          <p:spPr bwMode="auto">
            <a:xfrm>
              <a:off x="6343031" y="1842496"/>
              <a:ext cx="1149359" cy="36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4213">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defTabSz="684213">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defTabSz="684213">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defTabSz="684213">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defTabSz="684213">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algn="ctr">
                <a:spcBef>
                  <a:spcPct val="0"/>
                </a:spcBef>
                <a:buFontTx/>
                <a:buNone/>
              </a:pPr>
              <a:r>
                <a:rPr lang="en-US" altLang="en-US" sz="675" b="1">
                  <a:solidFill>
                    <a:srgbClr val="000000"/>
                  </a:solidFill>
                </a:rPr>
                <a:t>CTL019 cell</a:t>
              </a:r>
            </a:p>
          </p:txBody>
        </p:sp>
        <p:sp>
          <p:nvSpPr>
            <p:cNvPr id="296" name="TextBox 115"/>
            <p:cNvSpPr txBox="1">
              <a:spLocks noChangeArrowheads="1"/>
            </p:cNvSpPr>
            <p:nvPr/>
          </p:nvSpPr>
          <p:spPr bwMode="auto">
            <a:xfrm>
              <a:off x="6197705" y="5145782"/>
              <a:ext cx="1440022" cy="36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4213">
                <a:spcBef>
                  <a:spcPct val="20000"/>
                </a:spcBef>
                <a:buChar char="•"/>
                <a:defRPr sz="2800">
                  <a:solidFill>
                    <a:schemeClr val="bg1"/>
                  </a:solidFill>
                  <a:latin typeface="Arial" panose="020B0604020202020204" pitchFamily="34" charset="0"/>
                  <a:ea typeface="ヒラギノ角ゴ Pro W3" pitchFamily="-110" charset="-128"/>
                </a:defRPr>
              </a:lvl1pPr>
              <a:lvl2pPr marL="742950" indent="-285750" defTabSz="684213">
                <a:spcBef>
                  <a:spcPct val="20000"/>
                </a:spcBef>
                <a:buChar char="–"/>
                <a:defRPr sz="2400">
                  <a:solidFill>
                    <a:schemeClr val="bg1"/>
                  </a:solidFill>
                  <a:latin typeface="Arial" panose="020B0604020202020204" pitchFamily="34" charset="0"/>
                  <a:ea typeface="ヒラギノ角ゴ Pro W3" pitchFamily="-110" charset="-128"/>
                </a:defRPr>
              </a:lvl2pPr>
              <a:lvl3pPr marL="1143000" indent="-228600" defTabSz="684213">
                <a:spcBef>
                  <a:spcPct val="20000"/>
                </a:spcBef>
                <a:buChar char="•"/>
                <a:defRPr sz="2000">
                  <a:solidFill>
                    <a:schemeClr val="bg1"/>
                  </a:solidFill>
                  <a:latin typeface="Arial" panose="020B0604020202020204" pitchFamily="34" charset="0"/>
                  <a:ea typeface="ヒラギノ角ゴ Pro W3" pitchFamily="-110" charset="-128"/>
                </a:defRPr>
              </a:lvl3pPr>
              <a:lvl4pPr marL="1600200" indent="-228600" defTabSz="684213">
                <a:spcBef>
                  <a:spcPct val="20000"/>
                </a:spcBef>
                <a:buChar char="–"/>
                <a:defRPr>
                  <a:solidFill>
                    <a:schemeClr val="bg1"/>
                  </a:solidFill>
                  <a:latin typeface="Arial" panose="020B0604020202020204" pitchFamily="34" charset="0"/>
                  <a:ea typeface="ヒラギノ角ゴ Pro W3" pitchFamily="-110" charset="-128"/>
                </a:defRPr>
              </a:lvl4pPr>
              <a:lvl5pPr marL="2057400" indent="-228600" defTabSz="684213">
                <a:spcBef>
                  <a:spcPct val="20000"/>
                </a:spcBef>
                <a:buChar char="»"/>
                <a:defRPr sz="1600">
                  <a:solidFill>
                    <a:schemeClr val="bg1"/>
                  </a:solidFill>
                  <a:latin typeface="Arial" panose="020B0604020202020204" pitchFamily="34" charset="0"/>
                  <a:ea typeface="ヒラギノ角ゴ Pro W3" pitchFamily="-110" charset="-128"/>
                </a:defRPr>
              </a:lvl5pPr>
              <a:lvl6pPr marL="25146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6pPr>
              <a:lvl7pPr marL="29718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7pPr>
              <a:lvl8pPr marL="34290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8pPr>
              <a:lvl9pPr marL="3886200" indent="-228600" defTabSz="684213" eaLnBrk="0" fontAlgn="base" hangingPunct="0">
                <a:spcBef>
                  <a:spcPct val="20000"/>
                </a:spcBef>
                <a:spcAft>
                  <a:spcPct val="0"/>
                </a:spcAft>
                <a:buChar char="»"/>
                <a:defRPr sz="1600">
                  <a:solidFill>
                    <a:schemeClr val="bg1"/>
                  </a:solidFill>
                  <a:latin typeface="Arial" panose="020B0604020202020204" pitchFamily="34" charset="0"/>
                  <a:ea typeface="ヒラギノ角ゴ Pro W3" pitchFamily="-110" charset="-128"/>
                </a:defRPr>
              </a:lvl9pPr>
            </a:lstStyle>
            <a:p>
              <a:pPr algn="ctr">
                <a:spcBef>
                  <a:spcPct val="0"/>
                </a:spcBef>
                <a:buFontTx/>
                <a:buNone/>
              </a:pPr>
              <a:r>
                <a:rPr lang="en-US" altLang="en-US" sz="675" b="1">
                  <a:solidFill>
                    <a:srgbClr val="000000"/>
                  </a:solidFill>
                </a:rPr>
                <a:t>Dead tumor cell</a:t>
              </a:r>
            </a:p>
          </p:txBody>
        </p:sp>
      </p:grpSp>
      <p:sp>
        <p:nvSpPr>
          <p:cNvPr id="297" name="TextBox 296">
            <a:extLst>
              <a:ext uri="{FF2B5EF4-FFF2-40B4-BE49-F238E27FC236}">
                <a16:creationId xmlns:a16="http://schemas.microsoft.com/office/drawing/2014/main" id="{C98CFE8B-8345-9E4B-A7AD-19E121B83026}"/>
              </a:ext>
            </a:extLst>
          </p:cNvPr>
          <p:cNvSpPr txBox="1"/>
          <p:nvPr/>
        </p:nvSpPr>
        <p:spPr>
          <a:xfrm>
            <a:off x="5687617" y="3333750"/>
            <a:ext cx="583406" cy="205821"/>
          </a:xfrm>
          <a:prstGeom prst="rect">
            <a:avLst/>
          </a:prstGeom>
          <a:noFill/>
        </p:spPr>
        <p:txBody>
          <a:bodyPr lIns="51429" tIns="25715" rIns="51429" bIns="25715">
            <a:spAutoFit/>
          </a:bodyPr>
          <a:lstStyle/>
          <a:p>
            <a:pPr algn="ctr" defTabSz="514277">
              <a:lnSpc>
                <a:spcPts val="619"/>
              </a:lnSpc>
              <a:defRPr/>
            </a:pPr>
            <a:r>
              <a:rPr lang="en-US" sz="563" dirty="0">
                <a:solidFill>
                  <a:srgbClr val="000000"/>
                </a:solidFill>
                <a:latin typeface="Arial"/>
                <a:ea typeface="ヒラギノ角ゴ Pro W3" panose="020B0300000000000000" pitchFamily="34" charset="-128"/>
              </a:rPr>
              <a:t>Anti-CD19 </a:t>
            </a:r>
          </a:p>
          <a:p>
            <a:pPr algn="ctr" defTabSz="514277">
              <a:lnSpc>
                <a:spcPts val="619"/>
              </a:lnSpc>
              <a:defRPr/>
            </a:pPr>
            <a:r>
              <a:rPr lang="en-US" sz="563" dirty="0">
                <a:solidFill>
                  <a:srgbClr val="000000"/>
                </a:solidFill>
                <a:latin typeface="Arial"/>
                <a:ea typeface="ヒラギノ角ゴ Pro W3" panose="020B0300000000000000" pitchFamily="34" charset="-128"/>
              </a:rPr>
              <a:t>CAR construct</a:t>
            </a:r>
          </a:p>
        </p:txBody>
      </p:sp>
    </p:spTree>
    <p:extLst>
      <p:ext uri="{BB962C8B-B14F-4D97-AF65-F5344CB8AC3E}">
        <p14:creationId xmlns:p14="http://schemas.microsoft.com/office/powerpoint/2010/main" val="401711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nodeType="clickEffect">
                                  <p:stCondLst>
                                    <p:cond delay="0"/>
                                  </p:stCondLst>
                                  <p:childTnLst>
                                    <p:animMotion origin="layout" path="M 3.88889E-6 -3.7037E-7 C -0.06493 -0.00139 -0.325 -0.00556 -0.3908 -0.00625 " pathEditMode="relative" rAng="0" ptsTypes="ff">
                                      <p:cBhvr>
                                        <p:cTn id="6" dur="1000" fill="hold"/>
                                        <p:tgtEl>
                                          <p:spTgt spid="285"/>
                                        </p:tgtEl>
                                        <p:attrNameLst>
                                          <p:attrName>ppt_x</p:attrName>
                                          <p:attrName>ppt_y</p:attrName>
                                        </p:attrNameLst>
                                      </p:cBhvr>
                                      <p:rCtr x="-19549" y="-324"/>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500"/>
                                        <p:tgtEl>
                                          <p:spTgt spid="2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9"/>
                                        </p:tgtEl>
                                        <p:attrNameLst>
                                          <p:attrName>style.visibility</p:attrName>
                                        </p:attrNameLst>
                                      </p:cBhvr>
                                      <p:to>
                                        <p:strVal val="visible"/>
                                      </p:to>
                                    </p:set>
                                    <p:animEffect transition="in" filter="fade">
                                      <p:cBhvr>
                                        <p:cTn id="15" dur="500"/>
                                        <p:tgtEl>
                                          <p:spTgt spid="279"/>
                                        </p:tgtEl>
                                      </p:cBhvr>
                                    </p:animEffect>
                                  </p:childTnLst>
                                </p:cTn>
                              </p:par>
                              <p:par>
                                <p:cTn id="16" presetID="10" presetClass="exit" presetSubtype="0" fill="hold" nodeType="withEffect">
                                  <p:stCondLst>
                                    <p:cond delay="0"/>
                                  </p:stCondLst>
                                  <p:childTnLst>
                                    <p:animEffect transition="out" filter="fade">
                                      <p:cBhvr>
                                        <p:cTn id="17" dur="500"/>
                                        <p:tgtEl>
                                          <p:spTgt spid="285"/>
                                        </p:tgtEl>
                                      </p:cBhvr>
                                    </p:animEffect>
                                    <p:set>
                                      <p:cBhvr>
                                        <p:cTn id="18" dur="1" fill="hold">
                                          <p:stCondLst>
                                            <p:cond delay="499"/>
                                          </p:stCondLst>
                                        </p:cTn>
                                        <p:tgtEl>
                                          <p:spTgt spid="28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71"/>
                                        </p:tgtEl>
                                      </p:cBhvr>
                                    </p:animEffect>
                                    <p:set>
                                      <p:cBhvr>
                                        <p:cTn id="21" dur="1" fill="hold">
                                          <p:stCondLst>
                                            <p:cond delay="499"/>
                                          </p:stCondLst>
                                        </p:cTn>
                                        <p:tgtEl>
                                          <p:spTgt spid="27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2"/>
                                        </p:tgtEl>
                                        <p:attrNameLst>
                                          <p:attrName>style.visibility</p:attrName>
                                        </p:attrNameLst>
                                      </p:cBhvr>
                                      <p:to>
                                        <p:strVal val="visible"/>
                                      </p:to>
                                    </p:set>
                                    <p:anim calcmode="lin" valueType="num">
                                      <p:cBhvr>
                                        <p:cTn id="26" dur="1000" fill="hold"/>
                                        <p:tgtEl>
                                          <p:spTgt spid="272"/>
                                        </p:tgtEl>
                                        <p:attrNameLst>
                                          <p:attrName>ppt_w</p:attrName>
                                        </p:attrNameLst>
                                      </p:cBhvr>
                                      <p:tavLst>
                                        <p:tav tm="0">
                                          <p:val>
                                            <p:fltVal val="0"/>
                                          </p:val>
                                        </p:tav>
                                        <p:tav tm="100000">
                                          <p:val>
                                            <p:strVal val="#ppt_w"/>
                                          </p:val>
                                        </p:tav>
                                      </p:tavLst>
                                    </p:anim>
                                    <p:anim calcmode="lin" valueType="num">
                                      <p:cBhvr>
                                        <p:cTn id="27" dur="1000" fill="hold"/>
                                        <p:tgtEl>
                                          <p:spTgt spid="272"/>
                                        </p:tgtEl>
                                        <p:attrNameLst>
                                          <p:attrName>ppt_h</p:attrName>
                                        </p:attrNameLst>
                                      </p:cBhvr>
                                      <p:tavLst>
                                        <p:tav tm="0">
                                          <p:val>
                                            <p:fltVal val="0"/>
                                          </p:val>
                                        </p:tav>
                                        <p:tav tm="100000">
                                          <p:val>
                                            <p:strVal val="#ppt_h"/>
                                          </p:val>
                                        </p:tav>
                                      </p:tavLst>
                                    </p:anim>
                                    <p:animEffect transition="in" filter="fade">
                                      <p:cBhvr>
                                        <p:cTn id="28" dur="1000"/>
                                        <p:tgtEl>
                                          <p:spTgt spid="2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279"/>
                                        </p:tgtEl>
                                      </p:cBhvr>
                                    </p:animEffect>
                                    <p:set>
                                      <p:cBhvr>
                                        <p:cTn id="33" dur="1" fill="hold">
                                          <p:stCondLst>
                                            <p:cond delay="999"/>
                                          </p:stCondLst>
                                        </p:cTn>
                                        <p:tgtEl>
                                          <p:spTgt spid="27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288"/>
                                        </p:tgtEl>
                                      </p:cBhvr>
                                    </p:animEffect>
                                    <p:set>
                                      <p:cBhvr>
                                        <p:cTn id="38" dur="1" fill="hold">
                                          <p:stCondLst>
                                            <p:cond delay="999"/>
                                          </p:stCondLst>
                                        </p:cTn>
                                        <p:tgtEl>
                                          <p:spTgt spid="28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7"/>
                                        </p:tgtEl>
                                        <p:attrNameLst>
                                          <p:attrName>style.visibility</p:attrName>
                                        </p:attrNameLst>
                                      </p:cBhvr>
                                      <p:to>
                                        <p:strVal val="visible"/>
                                      </p:to>
                                    </p:set>
                                    <p:animEffect transition="in" filter="fade">
                                      <p:cBhvr>
                                        <p:cTn id="43" dur="500"/>
                                        <p:tgtEl>
                                          <p:spTgt spid="297"/>
                                        </p:tgtEl>
                                      </p:cBhvr>
                                    </p:animEffect>
                                  </p:childTnLst>
                                </p:cTn>
                              </p:par>
                            </p:childTnLst>
                          </p:cTn>
                        </p:par>
                        <p:par>
                          <p:cTn id="44" fill="hold">
                            <p:stCondLst>
                              <p:cond delay="500"/>
                            </p:stCondLst>
                            <p:childTnLst>
                              <p:par>
                                <p:cTn id="45" presetID="42" presetClass="path" presetSubtype="0" accel="50000" decel="50000" fill="hold" grpId="1" nodeType="afterEffect">
                                  <p:stCondLst>
                                    <p:cond delay="0"/>
                                  </p:stCondLst>
                                  <p:childTnLst>
                                    <p:animMotion origin="layout" path="M 3.05556E-6 3.57159E-6 L 3.05556E-6 0.08304 " pathEditMode="relative" rAng="0" ptsTypes="AA">
                                      <p:cBhvr>
                                        <p:cTn id="46" dur="1000" fill="hold"/>
                                        <p:tgtEl>
                                          <p:spTgt spid="297"/>
                                        </p:tgtEl>
                                        <p:attrNameLst>
                                          <p:attrName>ppt_x</p:attrName>
                                          <p:attrName>ppt_y</p:attrName>
                                        </p:attrNameLst>
                                      </p:cBhvr>
                                      <p:rCtr x="0" y="4141"/>
                                    </p:animMotion>
                                  </p:childTnLst>
                                </p:cTn>
                              </p:par>
                              <p:par>
                                <p:cTn id="47" presetID="42" presetClass="path" presetSubtype="0" accel="50000" decel="50000" fill="hold" nodeType="withEffect">
                                  <p:stCondLst>
                                    <p:cond delay="0"/>
                                  </p:stCondLst>
                                  <p:childTnLst>
                                    <p:animMotion origin="layout" path="M 8.33333E-7 0 L 8.33333E-7 0.08681 " pathEditMode="relative" rAng="0" ptsTypes="AA">
                                      <p:cBhvr>
                                        <p:cTn id="48" dur="1000" fill="hold"/>
                                        <p:tgtEl>
                                          <p:spTgt spid="272"/>
                                        </p:tgtEl>
                                        <p:attrNameLst>
                                          <p:attrName>ppt_x</p:attrName>
                                          <p:attrName>ppt_y</p:attrName>
                                        </p:attrNameLst>
                                      </p:cBhvr>
                                      <p:rCtr x="0" y="4329"/>
                                    </p:animMotion>
                                  </p:childTnLst>
                                </p:cTn>
                              </p:par>
                              <p:par>
                                <p:cTn id="49" presetID="42" presetClass="path" presetSubtype="0" accel="50000" decel="50000" fill="hold" nodeType="withEffect">
                                  <p:stCondLst>
                                    <p:cond delay="0"/>
                                  </p:stCondLst>
                                  <p:childTnLst>
                                    <p:animMotion origin="layout" path="M 1.11022E-16 1.11111E-6 L 1.11022E-16 0.0875 " pathEditMode="relative" rAng="0" ptsTypes="AA">
                                      <p:cBhvr>
                                        <p:cTn id="50" dur="1000" fill="hold"/>
                                        <p:tgtEl>
                                          <p:spTgt spid="263"/>
                                        </p:tgtEl>
                                        <p:attrNameLst>
                                          <p:attrName>ppt_x</p:attrName>
                                          <p:attrName>ppt_y</p:attrName>
                                        </p:attrNameLst>
                                      </p:cBhvr>
                                      <p:rCtr x="0" y="4375"/>
                                    </p:animMotion>
                                  </p:childTnLst>
                                </p:cTn>
                              </p:par>
                            </p:childTnLst>
                          </p:cTn>
                        </p:par>
                        <p:par>
                          <p:cTn id="51" fill="hold">
                            <p:stCondLst>
                              <p:cond delay="1500"/>
                            </p:stCondLst>
                            <p:childTnLst>
                              <p:par>
                                <p:cTn id="52" presetID="10" presetClass="exit" presetSubtype="0" fill="hold" nodeType="afterEffect">
                                  <p:stCondLst>
                                    <p:cond delay="500"/>
                                  </p:stCondLst>
                                  <p:childTnLst>
                                    <p:animEffect transition="out" filter="fade">
                                      <p:cBhvr>
                                        <p:cTn id="53" dur="1000"/>
                                        <p:tgtEl>
                                          <p:spTgt spid="242"/>
                                        </p:tgtEl>
                                      </p:cBhvr>
                                    </p:animEffect>
                                    <p:set>
                                      <p:cBhvr>
                                        <p:cTn id="54" dur="1" fill="hold">
                                          <p:stCondLst>
                                            <p:cond delay="999"/>
                                          </p:stCondLst>
                                        </p:cTn>
                                        <p:tgtEl>
                                          <p:spTgt spid="242"/>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54"/>
                                        </p:tgtEl>
                                        <p:attrNameLst>
                                          <p:attrName>style.visibility</p:attrName>
                                        </p:attrNameLst>
                                      </p:cBhvr>
                                      <p:to>
                                        <p:strVal val="visible"/>
                                      </p:to>
                                    </p:set>
                                    <p:animEffect transition="in" filter="fade">
                                      <p:cBhvr>
                                        <p:cTn id="57" dur="1000"/>
                                        <p:tgtEl>
                                          <p:spTgt spid="254"/>
                                        </p:tgtEl>
                                      </p:cBhvr>
                                    </p:animEffect>
                                  </p:childTnLst>
                                </p:cTn>
                              </p:par>
                              <p:par>
                                <p:cTn id="58" presetID="10" presetClass="entr" presetSubtype="0" fill="hold" nodeType="withEffect">
                                  <p:stCondLst>
                                    <p:cond delay="0"/>
                                  </p:stCondLst>
                                  <p:childTnLst>
                                    <p:set>
                                      <p:cBhvr>
                                        <p:cTn id="59" dur="1" fill="hold">
                                          <p:stCondLst>
                                            <p:cond delay="0"/>
                                          </p:stCondLst>
                                        </p:cTn>
                                        <p:tgtEl>
                                          <p:spTgt spid="294"/>
                                        </p:tgtEl>
                                        <p:attrNameLst>
                                          <p:attrName>style.visibility</p:attrName>
                                        </p:attrNameLst>
                                      </p:cBhvr>
                                      <p:to>
                                        <p:strVal val="visible"/>
                                      </p:to>
                                    </p:set>
                                    <p:animEffect transition="in" filter="fade">
                                      <p:cBhvr>
                                        <p:cTn id="60"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p:bldP spid="29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2D69-2906-D74E-8EC6-368AFF26E6F1}"/>
              </a:ext>
            </a:extLst>
          </p:cNvPr>
          <p:cNvSpPr>
            <a:spLocks noGrp="1"/>
          </p:cNvSpPr>
          <p:nvPr>
            <p:ph type="title"/>
          </p:nvPr>
        </p:nvSpPr>
        <p:spPr/>
        <p:txBody>
          <a:bodyPr/>
          <a:lstStyle/>
          <a:p>
            <a:r>
              <a:rPr lang="en-US" dirty="0"/>
              <a:t>CART EVOLUTION</a:t>
            </a:r>
          </a:p>
        </p:txBody>
      </p:sp>
      <p:pic>
        <p:nvPicPr>
          <p:cNvPr id="4" name="Content Placeholder 3">
            <a:extLst>
              <a:ext uri="{FF2B5EF4-FFF2-40B4-BE49-F238E27FC236}">
                <a16:creationId xmlns:a16="http://schemas.microsoft.com/office/drawing/2014/main" id="{7695FF29-AAFE-4947-B338-43A160BD5B6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529696"/>
            <a:ext cx="3586016" cy="4525963"/>
          </a:xfrm>
          <a:prstGeom prst="rect">
            <a:avLst/>
          </a:prstGeom>
        </p:spPr>
      </p:pic>
      <p:sp>
        <p:nvSpPr>
          <p:cNvPr id="5" name="TextBox 4">
            <a:extLst>
              <a:ext uri="{FF2B5EF4-FFF2-40B4-BE49-F238E27FC236}">
                <a16:creationId xmlns:a16="http://schemas.microsoft.com/office/drawing/2014/main" id="{DE99F779-B4E8-D349-8964-E1FA1B2A432E}"/>
              </a:ext>
            </a:extLst>
          </p:cNvPr>
          <p:cNvSpPr txBox="1"/>
          <p:nvPr/>
        </p:nvSpPr>
        <p:spPr>
          <a:xfrm>
            <a:off x="824753" y="6167718"/>
            <a:ext cx="6311153" cy="276999"/>
          </a:xfrm>
          <a:prstGeom prst="rect">
            <a:avLst/>
          </a:prstGeom>
          <a:noFill/>
        </p:spPr>
        <p:txBody>
          <a:bodyPr wrap="square" rtlCol="0">
            <a:spAutoFit/>
          </a:bodyPr>
          <a:lstStyle/>
          <a:p>
            <a:r>
              <a:rPr lang="en-US" sz="600" dirty="0"/>
              <a:t>Schultz, L. &amp; </a:t>
            </a:r>
            <a:r>
              <a:rPr lang="en-US" sz="600" dirty="0" err="1"/>
              <a:t>Mackall</a:t>
            </a:r>
            <a:r>
              <a:rPr lang="en-US" sz="600" dirty="0"/>
              <a:t>, C. (2019, February 27). Driving CAR T cell translation forward. </a:t>
            </a:r>
            <a:r>
              <a:rPr lang="en-US" sz="600" i="1" dirty="0"/>
              <a:t>Science Translational Medicine (11).</a:t>
            </a:r>
            <a:r>
              <a:rPr lang="en-US" sz="600" dirty="0"/>
              <a:t> </a:t>
            </a:r>
            <a:r>
              <a:rPr lang="en-US" sz="600" dirty="0" err="1"/>
              <a:t>doi</a:t>
            </a:r>
            <a:r>
              <a:rPr lang="en-US" sz="600" dirty="0"/>
              <a:t>: </a:t>
            </a:r>
            <a:r>
              <a:rPr lang="en-US" sz="600" dirty="0" smtClean="0"/>
              <a:t>10.1126/scitranslmed.aaw2127</a:t>
            </a:r>
          </a:p>
          <a:p>
            <a:r>
              <a:rPr lang="en-US" sz="600" dirty="0" smtClean="0"/>
              <a:t>Cell Trials Data. (2019, August 29). CAR-Immunotherapy TRIALS. </a:t>
            </a:r>
            <a:r>
              <a:rPr lang="en-US" sz="600" dirty="0"/>
              <a:t>Retrieved from https://</a:t>
            </a:r>
            <a:r>
              <a:rPr lang="en-US" sz="600" dirty="0" smtClean="0"/>
              <a:t>celltrials.org/public-cells-data/car-immunotherapy-trials/56 </a:t>
            </a:r>
            <a:endParaRPr lang="en-US" sz="600" dirty="0"/>
          </a:p>
        </p:txBody>
      </p:sp>
      <p:pic>
        <p:nvPicPr>
          <p:cNvPr id="6" name="Content Placeholder 3"/>
          <p:cNvPicPr>
            <a:picLocks noChangeAspect="1"/>
          </p:cNvPicPr>
          <p:nvPr/>
        </p:nvPicPr>
        <p:blipFill>
          <a:blip r:embed="rId3"/>
          <a:stretch>
            <a:fillRect/>
          </a:stretch>
        </p:blipFill>
        <p:spPr>
          <a:xfrm>
            <a:off x="4420814" y="2197061"/>
            <a:ext cx="3866188" cy="3191234"/>
          </a:xfrm>
          <a:prstGeom prst="rect">
            <a:avLst/>
          </a:prstGeom>
        </p:spPr>
      </p:pic>
    </p:spTree>
    <p:extLst>
      <p:ext uri="{BB962C8B-B14F-4D97-AF65-F5344CB8AC3E}">
        <p14:creationId xmlns:p14="http://schemas.microsoft.com/office/powerpoint/2010/main" val="4192859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F80C-E9B8-E34B-A1EB-09A7AFE02665}"/>
              </a:ext>
            </a:extLst>
          </p:cNvPr>
          <p:cNvSpPr>
            <a:spLocks noGrp="1"/>
          </p:cNvSpPr>
          <p:nvPr>
            <p:ph type="title"/>
          </p:nvPr>
        </p:nvSpPr>
        <p:spPr/>
        <p:txBody>
          <a:bodyPr/>
          <a:lstStyle/>
          <a:p>
            <a:r>
              <a:rPr lang="en-US"/>
              <a:t>APPROVED CAR-T THERAPIES</a:t>
            </a: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6798BE26-70EB-C342-8377-2077C043351E}"/>
                  </a:ext>
                </a:extLst>
              </p:cNvPr>
              <p:cNvGraphicFramePr>
                <a:graphicFrameLocks noGrp="1"/>
              </p:cNvGraphicFramePr>
              <p:nvPr>
                <p:extLst/>
              </p:nvPr>
            </p:nvGraphicFramePr>
            <p:xfrm>
              <a:off x="917402" y="1526285"/>
              <a:ext cx="7176272" cy="3597729"/>
            </p:xfrm>
            <a:graphic>
              <a:graphicData uri="http://schemas.openxmlformats.org/drawingml/2006/table">
                <a:tbl>
                  <a:tblPr firstRow="1" bandRow="1">
                    <a:tableStyleId>{5C22544A-7EE6-4342-B048-85BDC9FD1C3A}</a:tableStyleId>
                  </a:tblPr>
                  <a:tblGrid>
                    <a:gridCol w="3588136">
                      <a:extLst>
                        <a:ext uri="{9D8B030D-6E8A-4147-A177-3AD203B41FA5}">
                          <a16:colId xmlns:a16="http://schemas.microsoft.com/office/drawing/2014/main" val="3207703198"/>
                        </a:ext>
                      </a:extLst>
                    </a:gridCol>
                    <a:gridCol w="3588136">
                      <a:extLst>
                        <a:ext uri="{9D8B030D-6E8A-4147-A177-3AD203B41FA5}">
                          <a16:colId xmlns:a16="http://schemas.microsoft.com/office/drawing/2014/main" val="3768033707"/>
                        </a:ext>
                      </a:extLst>
                    </a:gridCol>
                  </a:tblGrid>
                  <a:tr h="60542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t>Axicabtagene</a:t>
                          </a:r>
                          <a:r>
                            <a:rPr lang="en-US" dirty="0"/>
                            <a:t> </a:t>
                          </a:r>
                          <a:r>
                            <a:rPr lang="en-US" dirty="0" err="1"/>
                            <a:t>Ciloleucel</a:t>
                          </a:r>
                          <a:r>
                            <a:rPr lang="en-US" dirty="0"/>
                            <a:t> </a:t>
                          </a:r>
                          <a:endParaRPr lang="en-US"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smtClean="0"/>
                            <a:t>Yescarta</a:t>
                          </a:r>
                          <a:r>
                            <a:rPr lang="en-US" baseline="30000" dirty="0" err="1" smtClean="0"/>
                            <a:t>TM</a:t>
                          </a:r>
                          <a:r>
                            <a:rPr lang="en-US" baseline="0" dirty="0" smtClean="0"/>
                            <a:t> (KITE)</a:t>
                          </a:r>
                          <a:endParaRPr lang="en-US" baseline="30000" dirty="0" smtClean="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t>Tisagenlecleucel</a:t>
                          </a:r>
                          <a:r>
                            <a:rPr lang="en-US" dirty="0"/>
                            <a:t> </a:t>
                          </a:r>
                          <a:endParaRPr lang="en-US"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smtClean="0"/>
                            <a:t>Kymriah</a:t>
                          </a:r>
                          <a:r>
                            <a:rPr lang="en-US" baseline="30000" dirty="0" err="1" smtClean="0"/>
                            <a:t>TM</a:t>
                          </a:r>
                          <a:r>
                            <a:rPr lang="en-US" baseline="0" dirty="0" smtClean="0"/>
                            <a:t> (Novartis) </a:t>
                          </a:r>
                          <a:endParaRPr lang="en-US" dirty="0" smtClean="0"/>
                        </a:p>
                      </a:txBody>
                      <a:tcPr/>
                    </a:tc>
                    <a:extLst>
                      <a:ext uri="{0D108BD9-81ED-4DB2-BD59-A6C34878D82A}">
                        <a16:rowId xmlns:a16="http://schemas.microsoft.com/office/drawing/2014/main" val="1291098902"/>
                      </a:ext>
                    </a:extLst>
                  </a:tr>
                  <a:tr h="2957649">
                    <a:tc>
                      <a:txBody>
                        <a:bodyPr/>
                        <a:lstStyle/>
                        <a:p>
                          <a:pPr marL="285750" indent="-285750">
                            <a:buFontTx/>
                            <a:buChar char="-"/>
                          </a:pPr>
                          <a:r>
                            <a:rPr lang="en-US" dirty="0">
                              <a:solidFill>
                                <a:schemeClr val="tx1"/>
                              </a:solidFill>
                            </a:rPr>
                            <a:t>FDA Approval: 10/2017</a:t>
                          </a:r>
                        </a:p>
                        <a:p>
                          <a:pPr marL="0" indent="0">
                            <a:buFontTx/>
                            <a:buNone/>
                          </a:pPr>
                          <a:endParaRPr lang="en-US" dirty="0"/>
                        </a:p>
                        <a:p>
                          <a:pPr marL="285750" indent="-285750">
                            <a:buFontTx/>
                            <a:buChar char="-"/>
                          </a:pPr>
                          <a:r>
                            <a:rPr lang="en-US" dirty="0"/>
                            <a:t>Relapsed or Refractory B-Cell Lymphoma after 2 lines of systemic therapy</a:t>
                          </a:r>
                        </a:p>
                        <a:p>
                          <a:pPr marL="285750" indent="-285750">
                            <a:buFontTx/>
                            <a:buChar char="-"/>
                          </a:pPr>
                          <a:r>
                            <a:rPr lang="en-US" dirty="0"/>
                            <a:t>DLBCL NOS</a:t>
                          </a:r>
                        </a:p>
                        <a:p>
                          <a:pPr marL="285750" indent="-285750">
                            <a:buFontTx/>
                            <a:buChar char="-"/>
                          </a:pPr>
                          <a:r>
                            <a:rPr lang="en-US" dirty="0"/>
                            <a:t>Primary mediastinal large B-cell </a:t>
                          </a:r>
                        </a:p>
                        <a:p>
                          <a:pPr marL="285750" indent="-285750">
                            <a:buFontTx/>
                            <a:buChar char="-"/>
                          </a:pPr>
                          <a:r>
                            <a:rPr lang="en-US" dirty="0"/>
                            <a:t>High grade B-cell</a:t>
                          </a:r>
                        </a:p>
                        <a:p>
                          <a:pPr marL="285750" indent="-285750">
                            <a:buFontTx/>
                            <a:buChar char="-"/>
                          </a:pPr>
                          <a:r>
                            <a:rPr lang="en-US" dirty="0"/>
                            <a:t>DLBCL arising from </a:t>
                          </a:r>
                          <a:r>
                            <a:rPr lang="en-US" dirty="0" smtClean="0"/>
                            <a:t>follicular</a:t>
                          </a:r>
                        </a:p>
                      </a:txBody>
                      <a:tcPr/>
                    </a:tc>
                    <a:tc>
                      <a:txBody>
                        <a:bodyPr/>
                        <a:lstStyle/>
                        <a:p>
                          <a:pPr marL="285750" indent="-285750">
                            <a:buFontTx/>
                            <a:buChar char="-"/>
                          </a:pPr>
                          <a:r>
                            <a:rPr lang="en-US" dirty="0">
                              <a:solidFill>
                                <a:schemeClr val="tx1"/>
                              </a:solidFill>
                            </a:rPr>
                            <a:t>FDA Approval: 08/2017</a:t>
                          </a:r>
                        </a:p>
                        <a:p>
                          <a:pPr marL="0" indent="0">
                            <a:buFontTx/>
                            <a:buNone/>
                          </a:pPr>
                          <a:endParaRPr lang="en-US" dirty="0"/>
                        </a:p>
                        <a:p>
                          <a:pPr marL="285750" indent="-285750">
                            <a:buFontTx/>
                            <a:buChar char="-"/>
                          </a:pPr>
                          <a:r>
                            <a:rPr lang="en-US" dirty="0"/>
                            <a:t>Relapsed or Refractory B-Cell Lymphoma after 2 lines of systemic therapy</a:t>
                          </a:r>
                        </a:p>
                        <a:p>
                          <a:pPr marL="285750" indent="-285750">
                            <a:buFontTx/>
                            <a:buChar char="-"/>
                          </a:pPr>
                          <a:r>
                            <a:rPr lang="en-US" dirty="0"/>
                            <a:t>DLBCL NOS</a:t>
                          </a:r>
                        </a:p>
                        <a:p>
                          <a:pPr marL="285750" indent="-285750">
                            <a:buFontTx/>
                            <a:buChar char="-"/>
                          </a:pPr>
                          <a:r>
                            <a:rPr lang="en-US" dirty="0"/>
                            <a:t>High grade B-cell</a:t>
                          </a:r>
                        </a:p>
                        <a:p>
                          <a:pPr marL="285750" indent="-285750">
                            <a:buFontTx/>
                            <a:buChar char="-"/>
                          </a:pPr>
                          <a:r>
                            <a:rPr lang="en-US" dirty="0"/>
                            <a:t>DLBCL arising from follicular</a:t>
                          </a:r>
                        </a:p>
                        <a:p>
                          <a:pPr marL="285750" indent="-285750">
                            <a:buFontTx/>
                            <a:buChar char="-"/>
                          </a:pPr>
                          <a:r>
                            <a:rPr lang="en-US" dirty="0"/>
                            <a:t>CD+19 Refractory or 2</a:t>
                          </a:r>
                          <a:r>
                            <a:rPr lang="en-US" baseline="30000" dirty="0"/>
                            <a:t>nd</a:t>
                          </a:r>
                          <a:r>
                            <a:rPr lang="en-US" dirty="0"/>
                            <a:t> Relapse B-Cell ALL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25 </a:t>
                          </a:r>
                          <a:r>
                            <a:rPr lang="en-US" dirty="0" smtClean="0"/>
                            <a:t>years</a:t>
                          </a:r>
                          <a:endParaRPr lang="en-US" dirty="0"/>
                        </a:p>
                      </a:txBody>
                      <a:tcPr/>
                    </a:tc>
                    <a:extLst>
                      <a:ext uri="{0D108BD9-81ED-4DB2-BD59-A6C34878D82A}">
                        <a16:rowId xmlns:a16="http://schemas.microsoft.com/office/drawing/2014/main" val="827520020"/>
                      </a:ext>
                    </a:extLst>
                  </a:tr>
                </a:tbl>
              </a:graphicData>
            </a:graphic>
          </p:graphicFrame>
        </mc:Choice>
        <mc:Fallback xmlns="">
          <p:graphicFrame>
            <p:nvGraphicFramePr>
              <p:cNvPr id="8" name="Table 7">
                <a:extLst>
                  <a:ext uri="{FF2B5EF4-FFF2-40B4-BE49-F238E27FC236}">
                    <a16:creationId xmlns:a16="http://schemas.microsoft.com/office/drawing/2014/main" xmlns="" xmlns:a14="http://schemas.microsoft.com/office/drawing/2010/main" id="{6798BE26-70EB-C342-8377-2077C043351E}"/>
                  </a:ext>
                </a:extLst>
              </p:cNvPr>
              <p:cNvGraphicFramePr>
                <a:graphicFrameLocks noGrp="1"/>
              </p:cNvGraphicFramePr>
              <p:nvPr>
                <p:extLst/>
              </p:nvPr>
            </p:nvGraphicFramePr>
            <p:xfrm>
              <a:off x="917402" y="1526285"/>
              <a:ext cx="7176272" cy="3597729"/>
            </p:xfrm>
            <a:graphic>
              <a:graphicData uri="http://schemas.openxmlformats.org/drawingml/2006/table">
                <a:tbl>
                  <a:tblPr firstRow="1" bandRow="1">
                    <a:tableStyleId>{5C22544A-7EE6-4342-B048-85BDC9FD1C3A}</a:tableStyleId>
                  </a:tblPr>
                  <a:tblGrid>
                    <a:gridCol w="3588136">
                      <a:extLst>
                        <a:ext uri="{9D8B030D-6E8A-4147-A177-3AD203B41FA5}">
                          <a16:colId xmlns:a16="http://schemas.microsoft.com/office/drawing/2014/main" xmlns="" xmlns:a14="http://schemas.microsoft.com/office/drawing/2010/main" val="3207703198"/>
                        </a:ext>
                      </a:extLst>
                    </a:gridCol>
                    <a:gridCol w="3588136">
                      <a:extLst>
                        <a:ext uri="{9D8B030D-6E8A-4147-A177-3AD203B41FA5}">
                          <a16:colId xmlns:a16="http://schemas.microsoft.com/office/drawing/2014/main" xmlns="" xmlns:a14="http://schemas.microsoft.com/office/drawing/2010/main" val="3768033707"/>
                        </a:ext>
                      </a:extLst>
                    </a:gridCol>
                  </a:tblGrid>
                  <a:tr h="6400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t>Axicabtagene</a:t>
                          </a:r>
                          <a:r>
                            <a:rPr lang="en-US" dirty="0"/>
                            <a:t> </a:t>
                          </a:r>
                          <a:r>
                            <a:rPr lang="en-US" dirty="0" err="1"/>
                            <a:t>Ciloleucel</a:t>
                          </a:r>
                          <a:r>
                            <a:rPr lang="en-US" dirty="0"/>
                            <a:t> </a:t>
                          </a:r>
                          <a:endParaRPr lang="en-US"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smtClean="0"/>
                            <a:t>Yescarta</a:t>
                          </a:r>
                          <a:r>
                            <a:rPr lang="en-US" baseline="30000" dirty="0" err="1" smtClean="0"/>
                            <a:t>TM</a:t>
                          </a:r>
                          <a:r>
                            <a:rPr lang="en-US" baseline="0" dirty="0" smtClean="0"/>
                            <a:t> (KITE)</a:t>
                          </a:r>
                          <a:endParaRPr lang="en-US" baseline="30000" dirty="0" smtClean="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t>Tisagenlecleucel</a:t>
                          </a:r>
                          <a:r>
                            <a:rPr lang="en-US" dirty="0"/>
                            <a:t> </a:t>
                          </a:r>
                          <a:endParaRPr lang="en-US"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smtClean="0"/>
                            <a:t>Kymriah</a:t>
                          </a:r>
                          <a:r>
                            <a:rPr lang="en-US" baseline="30000" dirty="0" err="1" smtClean="0"/>
                            <a:t>TM</a:t>
                          </a:r>
                          <a:r>
                            <a:rPr lang="en-US" baseline="0" dirty="0" smtClean="0"/>
                            <a:t> (Novartis) </a:t>
                          </a:r>
                          <a:endParaRPr lang="en-US" dirty="0" smtClean="0"/>
                        </a:p>
                      </a:txBody>
                      <a:tcPr/>
                    </a:tc>
                    <a:extLst>
                      <a:ext uri="{0D108BD9-81ED-4DB2-BD59-A6C34878D82A}">
                        <a16:rowId xmlns:a16="http://schemas.microsoft.com/office/drawing/2014/main" xmlns="" xmlns:a14="http://schemas.microsoft.com/office/drawing/2010/main" val="1291098902"/>
                      </a:ext>
                    </a:extLst>
                  </a:tr>
                  <a:tr h="2957649">
                    <a:tc>
                      <a:txBody>
                        <a:bodyPr/>
                        <a:lstStyle/>
                        <a:p>
                          <a:pPr marL="285750" indent="-285750">
                            <a:buFontTx/>
                            <a:buChar char="-"/>
                          </a:pPr>
                          <a:r>
                            <a:rPr lang="en-US" dirty="0">
                              <a:solidFill>
                                <a:schemeClr val="tx1"/>
                              </a:solidFill>
                            </a:rPr>
                            <a:t>FDA Approval: 10/2017</a:t>
                          </a:r>
                        </a:p>
                        <a:p>
                          <a:pPr marL="0" indent="0">
                            <a:buFontTx/>
                            <a:buNone/>
                          </a:pPr>
                          <a:endParaRPr lang="en-US" dirty="0"/>
                        </a:p>
                        <a:p>
                          <a:pPr marL="285750" indent="-285750">
                            <a:buFontTx/>
                            <a:buChar char="-"/>
                          </a:pPr>
                          <a:r>
                            <a:rPr lang="en-US" dirty="0"/>
                            <a:t>Relapsed or Refractory B-Cell Lymphoma after 2 lines of systemic therapy</a:t>
                          </a:r>
                        </a:p>
                        <a:p>
                          <a:pPr marL="285750" indent="-285750">
                            <a:buFontTx/>
                            <a:buChar char="-"/>
                          </a:pPr>
                          <a:r>
                            <a:rPr lang="en-US" dirty="0"/>
                            <a:t>DLBCL NOS</a:t>
                          </a:r>
                        </a:p>
                        <a:p>
                          <a:pPr marL="285750" indent="-285750">
                            <a:buFontTx/>
                            <a:buChar char="-"/>
                          </a:pPr>
                          <a:r>
                            <a:rPr lang="en-US" dirty="0"/>
                            <a:t>Primary mediastinal large B-cell </a:t>
                          </a:r>
                        </a:p>
                        <a:p>
                          <a:pPr marL="285750" indent="-285750">
                            <a:buFontTx/>
                            <a:buChar char="-"/>
                          </a:pPr>
                          <a:r>
                            <a:rPr lang="en-US" dirty="0"/>
                            <a:t>High grade B-cell</a:t>
                          </a:r>
                        </a:p>
                        <a:p>
                          <a:pPr marL="285750" indent="-285750">
                            <a:buFontTx/>
                            <a:buChar char="-"/>
                          </a:pPr>
                          <a:r>
                            <a:rPr lang="en-US" dirty="0"/>
                            <a:t>DLBCL arising from </a:t>
                          </a:r>
                          <a:r>
                            <a:rPr lang="en-US" dirty="0" smtClean="0"/>
                            <a:t>follicular</a:t>
                          </a:r>
                        </a:p>
                      </a:txBody>
                      <a:tcPr/>
                    </a:tc>
                    <a:tc>
                      <a:txBody>
                        <a:bodyPr/>
                        <a:lstStyle/>
                        <a:p>
                          <a:endParaRPr lang="en-US"/>
                        </a:p>
                      </a:txBody>
                      <a:tcPr>
                        <a:blipFill rotWithShape="0">
                          <a:blip r:embed="rId3"/>
                          <a:stretch>
                            <a:fillRect l="-100170" t="-22634" r="-679" b="-412"/>
                          </a:stretch>
                        </a:blipFill>
                      </a:tcPr>
                    </a:tc>
                    <a:extLst>
                      <a:ext uri="{0D108BD9-81ED-4DB2-BD59-A6C34878D82A}">
                        <a16:rowId xmlns:a16="http://schemas.microsoft.com/office/drawing/2014/main" xmlns="" xmlns:a14="http://schemas.microsoft.com/office/drawing/2010/main" val="827520020"/>
                      </a:ext>
                    </a:extLst>
                  </a:tr>
                </a:tbl>
              </a:graphicData>
            </a:graphic>
          </p:graphicFrame>
        </mc:Fallback>
      </mc:AlternateContent>
      <p:sp>
        <p:nvSpPr>
          <p:cNvPr id="17" name="TextBox 16">
            <a:extLst>
              <a:ext uri="{FF2B5EF4-FFF2-40B4-BE49-F238E27FC236}">
                <a16:creationId xmlns:a16="http://schemas.microsoft.com/office/drawing/2014/main" id="{99024D39-7693-2245-AD9A-724175682ABE}"/>
              </a:ext>
            </a:extLst>
          </p:cNvPr>
          <p:cNvSpPr txBox="1"/>
          <p:nvPr/>
        </p:nvSpPr>
        <p:spPr>
          <a:xfrm>
            <a:off x="917403" y="6223597"/>
            <a:ext cx="7176272" cy="276999"/>
          </a:xfrm>
          <a:prstGeom prst="rect">
            <a:avLst/>
          </a:prstGeom>
          <a:noFill/>
        </p:spPr>
        <p:txBody>
          <a:bodyPr wrap="square" rtlCol="0">
            <a:spAutoFit/>
          </a:bodyPr>
          <a:lstStyle/>
          <a:p>
            <a:r>
              <a:rPr lang="en-US" sz="600" dirty="0" err="1"/>
              <a:t>Kymriah</a:t>
            </a:r>
            <a:r>
              <a:rPr lang="en-US" sz="600" baseline="30000" dirty="0" err="1"/>
              <a:t>TM</a:t>
            </a:r>
            <a:r>
              <a:rPr lang="en-US" sz="600" dirty="0"/>
              <a:t> (</a:t>
            </a:r>
            <a:r>
              <a:rPr lang="en-US" sz="600" dirty="0" err="1"/>
              <a:t>Tisagenlecleucel</a:t>
            </a:r>
            <a:r>
              <a:rPr lang="en-US" sz="600" dirty="0"/>
              <a:t>) Package Insert. (2018, May). </a:t>
            </a:r>
            <a:r>
              <a:rPr lang="en-US" sz="600" i="1" dirty="0"/>
              <a:t>Novartis Pharmaceuticals.</a:t>
            </a:r>
          </a:p>
          <a:p>
            <a:r>
              <a:rPr lang="en-US" sz="600" dirty="0" err="1"/>
              <a:t>Yescarta</a:t>
            </a:r>
            <a:r>
              <a:rPr lang="en-US" sz="600" baseline="30000" dirty="0" err="1"/>
              <a:t>TM</a:t>
            </a:r>
            <a:r>
              <a:rPr lang="en-US" sz="600" baseline="30000" dirty="0"/>
              <a:t>  </a:t>
            </a:r>
            <a:r>
              <a:rPr lang="en-US" sz="600" dirty="0"/>
              <a:t>(</a:t>
            </a:r>
            <a:r>
              <a:rPr lang="en-US" sz="600" dirty="0" err="1"/>
              <a:t>Axicabtagene</a:t>
            </a:r>
            <a:r>
              <a:rPr lang="en-US" sz="600" dirty="0"/>
              <a:t> </a:t>
            </a:r>
            <a:r>
              <a:rPr lang="en-US" sz="600" dirty="0" err="1"/>
              <a:t>ciloleucel</a:t>
            </a:r>
            <a:r>
              <a:rPr lang="en-US" sz="600" dirty="0"/>
              <a:t>). (ND). KITE Pharma. </a:t>
            </a:r>
          </a:p>
        </p:txBody>
      </p:sp>
      <p:sp>
        <p:nvSpPr>
          <p:cNvPr id="3" name="TextBox 2"/>
          <p:cNvSpPr txBox="1"/>
          <p:nvPr/>
        </p:nvSpPr>
        <p:spPr>
          <a:xfrm>
            <a:off x="2375948" y="5203875"/>
            <a:ext cx="4259179" cy="369332"/>
          </a:xfrm>
          <a:prstGeom prst="rect">
            <a:avLst/>
          </a:prstGeom>
          <a:solidFill>
            <a:srgbClr val="FF0000"/>
          </a:solidFill>
        </p:spPr>
        <p:txBody>
          <a:bodyPr wrap="square" rtlCol="0">
            <a:spAutoFit/>
          </a:bodyPr>
          <a:lstStyle/>
          <a:p>
            <a:r>
              <a:rPr lang="en-US" dirty="0"/>
              <a:t>*Not indicated for primary CNS lymphoma</a:t>
            </a:r>
            <a:r>
              <a:rPr lang="en-US" dirty="0" smtClean="0"/>
              <a:t>*</a:t>
            </a:r>
            <a:endParaRPr lang="en-US" dirty="0"/>
          </a:p>
        </p:txBody>
      </p:sp>
    </p:spTree>
    <p:extLst>
      <p:ext uri="{BB962C8B-B14F-4D97-AF65-F5344CB8AC3E}">
        <p14:creationId xmlns:p14="http://schemas.microsoft.com/office/powerpoint/2010/main" val="365007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5563-952E-DB43-9FC6-CAC8B9BA3B4A}"/>
              </a:ext>
            </a:extLst>
          </p:cNvPr>
          <p:cNvSpPr>
            <a:spLocks noGrp="1"/>
          </p:cNvSpPr>
          <p:nvPr>
            <p:ph type="title"/>
          </p:nvPr>
        </p:nvSpPr>
        <p:spPr/>
        <p:txBody>
          <a:bodyPr/>
          <a:lstStyle/>
          <a:p>
            <a:r>
              <a:rPr lang="en-US" dirty="0" smtClean="0"/>
              <a:t>IMMEDIATE CAR-T </a:t>
            </a:r>
            <a:r>
              <a:rPr lang="en-US" dirty="0"/>
              <a:t>TOXICITIES</a:t>
            </a:r>
          </a:p>
        </p:txBody>
      </p:sp>
      <p:pic>
        <p:nvPicPr>
          <p:cNvPr id="5" name="Content Placeholder 4" descr="Man">
            <a:extLst>
              <a:ext uri="{FF2B5EF4-FFF2-40B4-BE49-F238E27FC236}">
                <a16:creationId xmlns:a16="http://schemas.microsoft.com/office/drawing/2014/main" id="{4DF04562-117B-884F-8D99-7A5E538C0983}"/>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523852" y="1605257"/>
            <a:ext cx="3647486" cy="3647486"/>
          </a:xfrm>
        </p:spPr>
      </p:pic>
      <p:sp>
        <p:nvSpPr>
          <p:cNvPr id="6" name="Content Placeholder 2">
            <a:extLst>
              <a:ext uri="{FF2B5EF4-FFF2-40B4-BE49-F238E27FC236}">
                <a16:creationId xmlns:a16="http://schemas.microsoft.com/office/drawing/2014/main" id="{9D7F6BC1-4B49-F749-8BA3-CC2CD987030F}"/>
              </a:ext>
            </a:extLst>
          </p:cNvPr>
          <p:cNvSpPr txBox="1">
            <a:spLocks/>
          </p:cNvSpPr>
          <p:nvPr/>
        </p:nvSpPr>
        <p:spPr>
          <a:xfrm>
            <a:off x="2977978" y="2953892"/>
            <a:ext cx="5708822" cy="15598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Cytokine Release Syndrome (CRS)</a:t>
            </a:r>
          </a:p>
          <a:p>
            <a:endParaRPr lang="en-US" dirty="0"/>
          </a:p>
          <a:p>
            <a:r>
              <a:rPr lang="en-US" dirty="0"/>
              <a:t>Neurotoxicity</a:t>
            </a:r>
          </a:p>
          <a:p>
            <a:pPr marL="0" indent="0">
              <a:buNone/>
            </a:pPr>
            <a:endParaRPr lang="en-US" dirty="0"/>
          </a:p>
          <a:p>
            <a:pPr marL="0" indent="0">
              <a:buNone/>
            </a:pPr>
            <a:endParaRPr lang="en-US" dirty="0"/>
          </a:p>
        </p:txBody>
      </p:sp>
      <p:pic>
        <p:nvPicPr>
          <p:cNvPr id="4" name="Graphic 3" descr="Woman">
            <a:extLst>
              <a:ext uri="{FF2B5EF4-FFF2-40B4-BE49-F238E27FC236}">
                <a16:creationId xmlns:a16="http://schemas.microsoft.com/office/drawing/2014/main" id="{E43B03D1-A83D-FC40-8D26-414309FC6A4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7092" y="2770909"/>
            <a:ext cx="3229414" cy="3485723"/>
          </a:xfrm>
          <a:prstGeom prst="rect">
            <a:avLst/>
          </a:prstGeom>
        </p:spPr>
      </p:pic>
    </p:spTree>
    <p:extLst>
      <p:ext uri="{BB962C8B-B14F-4D97-AF65-F5344CB8AC3E}">
        <p14:creationId xmlns:p14="http://schemas.microsoft.com/office/powerpoint/2010/main" val="260905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1B62-501F-3545-B6DF-64260676CAB3}"/>
              </a:ext>
            </a:extLst>
          </p:cNvPr>
          <p:cNvSpPr>
            <a:spLocks noGrp="1"/>
          </p:cNvSpPr>
          <p:nvPr>
            <p:ph type="title"/>
          </p:nvPr>
        </p:nvSpPr>
        <p:spPr/>
        <p:txBody>
          <a:bodyPr/>
          <a:lstStyle/>
          <a:p>
            <a:r>
              <a:rPr lang="en-US"/>
              <a:t>WHAT IS CRS?</a:t>
            </a:r>
          </a:p>
        </p:txBody>
      </p:sp>
      <p:graphicFrame>
        <p:nvGraphicFramePr>
          <p:cNvPr id="5" name="Diagram 4">
            <a:extLst>
              <a:ext uri="{FF2B5EF4-FFF2-40B4-BE49-F238E27FC236}">
                <a16:creationId xmlns:a16="http://schemas.microsoft.com/office/drawing/2014/main" id="{B9696507-7AC3-4A4F-87E7-4A07EB8D073A}"/>
              </a:ext>
            </a:extLst>
          </p:cNvPr>
          <p:cNvGraphicFramePr/>
          <p:nvPr>
            <p:extLst/>
          </p:nvPr>
        </p:nvGraphicFramePr>
        <p:xfrm>
          <a:off x="1112373" y="1417638"/>
          <a:ext cx="6747163" cy="4775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8112205-2B91-3B45-8BF1-5C2C8A35AEC9}"/>
              </a:ext>
            </a:extLst>
          </p:cNvPr>
          <p:cNvSpPr txBox="1"/>
          <p:nvPr/>
        </p:nvSpPr>
        <p:spPr>
          <a:xfrm>
            <a:off x="457200" y="6306363"/>
            <a:ext cx="7616283" cy="276999"/>
          </a:xfrm>
          <a:prstGeom prst="rect">
            <a:avLst/>
          </a:prstGeom>
          <a:noFill/>
        </p:spPr>
        <p:txBody>
          <a:bodyPr wrap="square" rtlCol="0">
            <a:spAutoFit/>
          </a:bodyPr>
          <a:lstStyle/>
          <a:p>
            <a:r>
              <a:rPr lang="en-US" sz="600" dirty="0" err="1"/>
              <a:t>Neelapu</a:t>
            </a:r>
            <a:r>
              <a:rPr lang="en-US" sz="600" dirty="0"/>
              <a:t>, S. S., Locke, F. L., Bartlett, N. L., </a:t>
            </a:r>
            <a:r>
              <a:rPr lang="en-US" sz="600" dirty="0" err="1"/>
              <a:t>Lekakis</a:t>
            </a:r>
            <a:r>
              <a:rPr lang="en-US" sz="600" dirty="0"/>
              <a:t>, L. J., Miklos, D. B., Jacobson, C. A., …Go, W. Y. (2017, December 28). </a:t>
            </a:r>
            <a:r>
              <a:rPr lang="en-US" sz="600" dirty="0" err="1"/>
              <a:t>Axicabtagene</a:t>
            </a:r>
            <a:r>
              <a:rPr lang="en-US" sz="600" dirty="0"/>
              <a:t> </a:t>
            </a:r>
            <a:r>
              <a:rPr lang="en-US" sz="600" dirty="0" err="1"/>
              <a:t>Ciloleucel</a:t>
            </a:r>
            <a:r>
              <a:rPr lang="en-US" sz="600" dirty="0"/>
              <a:t> CAR T-Cell Therapy in Refractory Large B-Cell Lymphoma. </a:t>
            </a:r>
            <a:r>
              <a:rPr lang="en-US" sz="600" i="1" dirty="0"/>
              <a:t> New England Journal of Medicine, 377, </a:t>
            </a:r>
            <a:r>
              <a:rPr lang="en-US" sz="600" dirty="0"/>
              <a:t>2531-2544. </a:t>
            </a:r>
            <a:r>
              <a:rPr lang="en-US" sz="600" dirty="0" err="1"/>
              <a:t>doi</a:t>
            </a:r>
            <a:r>
              <a:rPr lang="en-US" sz="600" dirty="0"/>
              <a:t>: 10.1056/NEJMoa1707447</a:t>
            </a:r>
          </a:p>
        </p:txBody>
      </p:sp>
    </p:spTree>
    <p:extLst>
      <p:ext uri="{BB962C8B-B14F-4D97-AF65-F5344CB8AC3E}">
        <p14:creationId xmlns:p14="http://schemas.microsoft.com/office/powerpoint/2010/main" val="3876596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CF87-F2A4-8C44-A509-D434E4FAF80D}"/>
              </a:ext>
            </a:extLst>
          </p:cNvPr>
          <p:cNvSpPr>
            <a:spLocks noGrp="1"/>
          </p:cNvSpPr>
          <p:nvPr>
            <p:ph type="title"/>
          </p:nvPr>
        </p:nvSpPr>
        <p:spPr/>
        <p:txBody>
          <a:bodyPr/>
          <a:lstStyle/>
          <a:p>
            <a:r>
              <a:rPr lang="en-US" dirty="0"/>
              <a:t>CRS </a:t>
            </a:r>
            <a:r>
              <a:rPr lang="en-US" dirty="0" smtClean="0"/>
              <a:t>GRADING AND TREATMENT</a:t>
            </a:r>
            <a:endParaRPr lang="en-US" dirty="0"/>
          </a:p>
        </p:txBody>
      </p:sp>
      <p:sp>
        <p:nvSpPr>
          <p:cNvPr id="3" name="TextBox 2">
            <a:extLst>
              <a:ext uri="{FF2B5EF4-FFF2-40B4-BE49-F238E27FC236}">
                <a16:creationId xmlns:a16="http://schemas.microsoft.com/office/drawing/2014/main" id="{5FC971D6-2EB0-9B4B-9D88-49576AF22EF5}"/>
              </a:ext>
            </a:extLst>
          </p:cNvPr>
          <p:cNvSpPr txBox="1"/>
          <p:nvPr/>
        </p:nvSpPr>
        <p:spPr>
          <a:xfrm>
            <a:off x="457200" y="6442185"/>
            <a:ext cx="7817005" cy="276999"/>
          </a:xfrm>
          <a:prstGeom prst="rect">
            <a:avLst/>
          </a:prstGeom>
          <a:noFill/>
        </p:spPr>
        <p:txBody>
          <a:bodyPr wrap="square" rtlCol="0">
            <a:spAutoFit/>
          </a:bodyPr>
          <a:lstStyle/>
          <a:p>
            <a:r>
              <a:rPr lang="en-US" sz="600" dirty="0"/>
              <a:t>Lee, D. W., </a:t>
            </a:r>
            <a:r>
              <a:rPr lang="en-US" sz="600" dirty="0" err="1"/>
              <a:t>Santomasso</a:t>
            </a:r>
            <a:r>
              <a:rPr lang="en-US" sz="600" dirty="0"/>
              <a:t>, B. D., Locke, F. L., </a:t>
            </a:r>
            <a:r>
              <a:rPr lang="en-US" sz="600" dirty="0" err="1"/>
              <a:t>Ghobadi</a:t>
            </a:r>
            <a:r>
              <a:rPr lang="en-US" sz="600" dirty="0"/>
              <a:t>, A., Turtle, C. J., </a:t>
            </a:r>
            <a:r>
              <a:rPr lang="en-US" sz="600" dirty="0" err="1"/>
              <a:t>Brudno</a:t>
            </a:r>
            <a:r>
              <a:rPr lang="en-US" sz="600" dirty="0"/>
              <a:t>, J. N., …</a:t>
            </a:r>
            <a:r>
              <a:rPr lang="en-US" sz="600" dirty="0" err="1"/>
              <a:t>Neelapu</a:t>
            </a:r>
            <a:r>
              <a:rPr lang="en-US" sz="600" dirty="0"/>
              <a:t>, S. S. (2018, December 19). ASBMT Consensus Grading for Cytokine Release Syndrome and Neurological Toxicity Associated with Immune Effector Cells. </a:t>
            </a:r>
            <a:r>
              <a:rPr lang="en-US" sz="600" i="1" dirty="0"/>
              <a:t>Biology of Blood and Marrow Transplantation. </a:t>
            </a:r>
            <a:r>
              <a:rPr lang="en-US" sz="600" dirty="0" err="1"/>
              <a:t>doi</a:t>
            </a:r>
            <a:r>
              <a:rPr lang="en-US" sz="600" dirty="0"/>
              <a:t>: https://doi.org/10.1016/j.bbmt.2018.12.758 </a:t>
            </a:r>
          </a:p>
        </p:txBody>
      </p:sp>
      <p:pic>
        <p:nvPicPr>
          <p:cNvPr id="7" name="Picture 6"/>
          <p:cNvPicPr>
            <a:picLocks noChangeAspect="1"/>
          </p:cNvPicPr>
          <p:nvPr/>
        </p:nvPicPr>
        <p:blipFill>
          <a:blip r:embed="rId3"/>
          <a:stretch>
            <a:fillRect/>
          </a:stretch>
        </p:blipFill>
        <p:spPr>
          <a:xfrm>
            <a:off x="830088" y="1804736"/>
            <a:ext cx="7689773" cy="3308685"/>
          </a:xfrm>
          <a:prstGeom prst="rect">
            <a:avLst/>
          </a:prstGeom>
        </p:spPr>
      </p:pic>
    </p:spTree>
    <p:extLst>
      <p:ext uri="{BB962C8B-B14F-4D97-AF65-F5344CB8AC3E}">
        <p14:creationId xmlns:p14="http://schemas.microsoft.com/office/powerpoint/2010/main" val="3963370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CRS COMPARISON</a:t>
            </a:r>
            <a:endParaRPr lang="en-US" dirty="0"/>
          </a:p>
        </p:txBody>
      </p:sp>
      <p:graphicFrame>
        <p:nvGraphicFramePr>
          <p:cNvPr id="9" name="Table 8"/>
          <p:cNvGraphicFramePr>
            <a:graphicFrameLocks noGrp="1"/>
          </p:cNvGraphicFramePr>
          <p:nvPr>
            <p:extLst/>
          </p:nvPr>
        </p:nvGraphicFramePr>
        <p:xfrm>
          <a:off x="571083" y="1690201"/>
          <a:ext cx="7636041" cy="3582622"/>
        </p:xfrm>
        <a:graphic>
          <a:graphicData uri="http://schemas.openxmlformats.org/drawingml/2006/table">
            <a:tbl>
              <a:tblPr firstRow="1" bandRow="1">
                <a:tableStyleId>{5C22544A-7EE6-4342-B048-85BDC9FD1C3A}</a:tableStyleId>
              </a:tblPr>
              <a:tblGrid>
                <a:gridCol w="2545347">
                  <a:extLst>
                    <a:ext uri="{9D8B030D-6E8A-4147-A177-3AD203B41FA5}">
                      <a16:colId xmlns:a16="http://schemas.microsoft.com/office/drawing/2014/main" val="20000"/>
                    </a:ext>
                  </a:extLst>
                </a:gridCol>
                <a:gridCol w="2545347">
                  <a:extLst>
                    <a:ext uri="{9D8B030D-6E8A-4147-A177-3AD203B41FA5}">
                      <a16:colId xmlns:a16="http://schemas.microsoft.com/office/drawing/2014/main" val="20001"/>
                    </a:ext>
                  </a:extLst>
                </a:gridCol>
                <a:gridCol w="2545347">
                  <a:extLst>
                    <a:ext uri="{9D8B030D-6E8A-4147-A177-3AD203B41FA5}">
                      <a16:colId xmlns:a16="http://schemas.microsoft.com/office/drawing/2014/main" val="20002"/>
                    </a:ext>
                  </a:extLst>
                </a:gridCol>
              </a:tblGrid>
              <a:tr h="884557">
                <a:tc>
                  <a:txBody>
                    <a:bodyPr/>
                    <a:lstStyle/>
                    <a:p>
                      <a:endParaRPr lang="en-US" dirty="0"/>
                    </a:p>
                  </a:txBody>
                  <a:tcPr/>
                </a:tc>
                <a:tc>
                  <a:txBody>
                    <a:bodyPr/>
                    <a:lstStyle/>
                    <a:p>
                      <a:pPr algn="ctr"/>
                      <a:r>
                        <a:rPr lang="en-US" dirty="0" smtClean="0"/>
                        <a:t>KYMRIAH (JULIET)</a:t>
                      </a:r>
                    </a:p>
                    <a:p>
                      <a:pPr algn="ctr"/>
                      <a:r>
                        <a:rPr lang="en-US" dirty="0" smtClean="0"/>
                        <a:t>NOVARTIS</a:t>
                      </a:r>
                      <a:endParaRPr lang="en-US" dirty="0"/>
                    </a:p>
                  </a:txBody>
                  <a:tcPr/>
                </a:tc>
                <a:tc>
                  <a:txBody>
                    <a:bodyPr/>
                    <a:lstStyle/>
                    <a:p>
                      <a:pPr algn="ctr"/>
                      <a:r>
                        <a:rPr lang="en-US" dirty="0" smtClean="0"/>
                        <a:t>YESCARTA (ZUMA 1)</a:t>
                      </a:r>
                    </a:p>
                    <a:p>
                      <a:pPr algn="ctr"/>
                      <a:r>
                        <a:rPr lang="en-US" dirty="0" smtClean="0"/>
                        <a:t>KITE</a:t>
                      </a:r>
                      <a:endParaRPr lang="en-US" dirty="0"/>
                    </a:p>
                  </a:txBody>
                  <a:tcPr/>
                </a:tc>
                <a:extLst>
                  <a:ext uri="{0D108BD9-81ED-4DB2-BD59-A6C34878D82A}">
                    <a16:rowId xmlns:a16="http://schemas.microsoft.com/office/drawing/2014/main" val="10000"/>
                  </a:ext>
                </a:extLst>
              </a:tr>
              <a:tr h="685995">
                <a:tc>
                  <a:txBody>
                    <a:bodyPr/>
                    <a:lstStyle/>
                    <a:p>
                      <a:r>
                        <a:rPr lang="en-US" dirty="0" smtClean="0"/>
                        <a:t>INCIDENCE</a:t>
                      </a:r>
                      <a:endParaRPr lang="en-US" dirty="0"/>
                    </a:p>
                  </a:txBody>
                  <a:tcPr/>
                </a:tc>
                <a:tc>
                  <a:txBody>
                    <a:bodyPr/>
                    <a:lstStyle/>
                    <a:p>
                      <a:r>
                        <a:rPr lang="en-US" dirty="0" smtClean="0"/>
                        <a:t>74%</a:t>
                      </a:r>
                      <a:endParaRPr lang="en-US" dirty="0"/>
                    </a:p>
                  </a:txBody>
                  <a:tcPr/>
                </a:tc>
                <a:tc>
                  <a:txBody>
                    <a:bodyPr/>
                    <a:lstStyle/>
                    <a:p>
                      <a:r>
                        <a:rPr lang="en-US" dirty="0" smtClean="0"/>
                        <a:t>94%</a:t>
                      </a:r>
                      <a:endParaRPr lang="en-US" dirty="0"/>
                    </a:p>
                  </a:txBody>
                  <a:tcPr/>
                </a:tc>
                <a:extLst>
                  <a:ext uri="{0D108BD9-81ED-4DB2-BD59-A6C34878D82A}">
                    <a16:rowId xmlns:a16="http://schemas.microsoft.com/office/drawing/2014/main" val="10001"/>
                  </a:ext>
                </a:extLst>
              </a:tr>
              <a:tr h="5532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CRS ≥ GRADE 3</a:t>
                      </a:r>
                    </a:p>
                    <a:p>
                      <a:endParaRPr lang="en-US" dirty="0"/>
                    </a:p>
                  </a:txBody>
                  <a:tcPr/>
                </a:tc>
                <a:tc>
                  <a:txBody>
                    <a:bodyPr/>
                    <a:lstStyle/>
                    <a:p>
                      <a:r>
                        <a:rPr lang="en-US" dirty="0" smtClean="0"/>
                        <a:t>23%</a:t>
                      </a:r>
                      <a:endParaRPr lang="en-US" dirty="0"/>
                    </a:p>
                  </a:txBody>
                  <a:tcPr/>
                </a:tc>
                <a:tc>
                  <a:txBody>
                    <a:bodyPr/>
                    <a:lstStyle/>
                    <a:p>
                      <a:r>
                        <a:rPr lang="en-US" dirty="0" smtClean="0"/>
                        <a:t>13%</a:t>
                      </a:r>
                      <a:endParaRPr lang="en-US" dirty="0"/>
                    </a:p>
                  </a:txBody>
                  <a:tcPr/>
                </a:tc>
                <a:extLst>
                  <a:ext uri="{0D108BD9-81ED-4DB2-BD59-A6C34878D82A}">
                    <a16:rowId xmlns:a16="http://schemas.microsoft.com/office/drawing/2014/main" val="10002"/>
                  </a:ext>
                </a:extLst>
              </a:tr>
              <a:tr h="685995">
                <a:tc>
                  <a:txBody>
                    <a:bodyPr/>
                    <a:lstStyle/>
                    <a:p>
                      <a:r>
                        <a:rPr lang="en-US" dirty="0" smtClean="0"/>
                        <a:t>MEDIAN</a:t>
                      </a:r>
                      <a:r>
                        <a:rPr lang="en-US" baseline="0" dirty="0" smtClean="0"/>
                        <a:t> TIME TO ONSET</a:t>
                      </a:r>
                      <a:endParaRPr lang="en-US" dirty="0"/>
                    </a:p>
                  </a:txBody>
                  <a:tcPr/>
                </a:tc>
                <a:tc>
                  <a:txBody>
                    <a:bodyPr/>
                    <a:lstStyle/>
                    <a:p>
                      <a:r>
                        <a:rPr lang="en-US" dirty="0" smtClean="0"/>
                        <a:t>3 days (range</a:t>
                      </a:r>
                      <a:r>
                        <a:rPr lang="en-US" baseline="0" dirty="0" smtClean="0"/>
                        <a:t>: 1-51 days)</a:t>
                      </a:r>
                      <a:endParaRPr lang="en-US" dirty="0"/>
                    </a:p>
                  </a:txBody>
                  <a:tcPr/>
                </a:tc>
                <a:tc>
                  <a:txBody>
                    <a:bodyPr/>
                    <a:lstStyle/>
                    <a:p>
                      <a:r>
                        <a:rPr lang="en-US" dirty="0" smtClean="0"/>
                        <a:t>2 days (range: 1-12 days)</a:t>
                      </a:r>
                      <a:endParaRPr lang="en-US" dirty="0"/>
                    </a:p>
                  </a:txBody>
                  <a:tcPr/>
                </a:tc>
                <a:extLst>
                  <a:ext uri="{0D108BD9-81ED-4DB2-BD59-A6C34878D82A}">
                    <a16:rowId xmlns:a16="http://schemas.microsoft.com/office/drawing/2014/main" val="10003"/>
                  </a:ext>
                </a:extLst>
              </a:tr>
              <a:tr h="685995">
                <a:tc>
                  <a:txBody>
                    <a:bodyPr/>
                    <a:lstStyle/>
                    <a:p>
                      <a:r>
                        <a:rPr lang="en-US" dirty="0" smtClean="0"/>
                        <a:t>MEDIAN DURATION</a:t>
                      </a:r>
                      <a:endParaRPr lang="en-US" dirty="0"/>
                    </a:p>
                  </a:txBody>
                  <a:tcPr/>
                </a:tc>
                <a:tc>
                  <a:txBody>
                    <a:bodyPr/>
                    <a:lstStyle/>
                    <a:p>
                      <a:r>
                        <a:rPr lang="en-US" dirty="0" smtClean="0"/>
                        <a:t>8 days (range:</a:t>
                      </a:r>
                      <a:r>
                        <a:rPr lang="en-US" baseline="0" dirty="0" smtClean="0"/>
                        <a:t> 1-36 days)</a:t>
                      </a:r>
                      <a:endParaRPr lang="en-US" dirty="0"/>
                    </a:p>
                  </a:txBody>
                  <a:tcPr/>
                </a:tc>
                <a:tc>
                  <a:txBody>
                    <a:bodyPr/>
                    <a:lstStyle/>
                    <a:p>
                      <a:r>
                        <a:rPr lang="en-US" dirty="0" smtClean="0"/>
                        <a:t>7 days (range</a:t>
                      </a:r>
                      <a:r>
                        <a:rPr lang="en-US" baseline="0" dirty="0" smtClean="0"/>
                        <a:t>: 2-58 days)</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91930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7D31-F04E-7441-87F5-890E3290F676}"/>
              </a:ext>
            </a:extLst>
          </p:cNvPr>
          <p:cNvSpPr>
            <a:spLocks noGrp="1"/>
          </p:cNvSpPr>
          <p:nvPr>
            <p:ph type="title"/>
          </p:nvPr>
        </p:nvSpPr>
        <p:spPr/>
        <p:txBody>
          <a:bodyPr/>
          <a:lstStyle/>
          <a:p>
            <a:r>
              <a:rPr lang="en-US"/>
              <a:t>ROLE OF TOCILIZUMAB IN CRS</a:t>
            </a:r>
          </a:p>
        </p:txBody>
      </p:sp>
      <p:sp>
        <p:nvSpPr>
          <p:cNvPr id="5" name="Rectangle 4">
            <a:extLst>
              <a:ext uri="{FF2B5EF4-FFF2-40B4-BE49-F238E27FC236}">
                <a16:creationId xmlns:a16="http://schemas.microsoft.com/office/drawing/2014/main" id="{8F36341B-C0B0-9F46-A070-CD436E26F9D8}"/>
              </a:ext>
            </a:extLst>
          </p:cNvPr>
          <p:cNvSpPr/>
          <p:nvPr/>
        </p:nvSpPr>
        <p:spPr>
          <a:xfrm>
            <a:off x="457199" y="6165870"/>
            <a:ext cx="7644581" cy="276999"/>
          </a:xfrm>
          <a:prstGeom prst="rect">
            <a:avLst/>
          </a:prstGeom>
        </p:spPr>
        <p:txBody>
          <a:bodyPr wrap="square">
            <a:spAutoFit/>
          </a:bodyPr>
          <a:lstStyle/>
          <a:p>
            <a:r>
              <a:rPr lang="en-US" sz="600" err="1">
                <a:solidFill>
                  <a:srgbClr val="25171C"/>
                </a:solidFill>
              </a:rPr>
              <a:t>Grupp</a:t>
            </a:r>
            <a:r>
              <a:rPr lang="en-US" sz="600">
                <a:solidFill>
                  <a:srgbClr val="25171C"/>
                </a:solidFill>
              </a:rPr>
              <a:t>, S., A., </a:t>
            </a:r>
            <a:r>
              <a:rPr lang="en-US" sz="600" err="1">
                <a:solidFill>
                  <a:srgbClr val="25171C"/>
                </a:solidFill>
              </a:rPr>
              <a:t>Kalos</a:t>
            </a:r>
            <a:r>
              <a:rPr lang="en-US" sz="600">
                <a:solidFill>
                  <a:srgbClr val="25171C"/>
                </a:solidFill>
              </a:rPr>
              <a:t>, M., Barrett, D., </a:t>
            </a:r>
            <a:r>
              <a:rPr lang="en-US" sz="600" err="1">
                <a:solidFill>
                  <a:srgbClr val="25171C"/>
                </a:solidFill>
              </a:rPr>
              <a:t>Aplenc</a:t>
            </a:r>
            <a:r>
              <a:rPr lang="en-US" sz="600">
                <a:solidFill>
                  <a:srgbClr val="25171C"/>
                </a:solidFill>
              </a:rPr>
              <a:t>, R., Porter, D., L., Rheingold, S., R., … June, C., H. (2013, April 18). Chimeric Antigen Receptor-Modified T Cells for Acute Lymphoid Leukemia. </a:t>
            </a:r>
            <a:r>
              <a:rPr lang="en-US" sz="600" i="1">
                <a:solidFill>
                  <a:srgbClr val="25171C"/>
                </a:solidFill>
              </a:rPr>
              <a:t>New England Journal of Medicine, 368,</a:t>
            </a:r>
            <a:r>
              <a:rPr lang="en-US" sz="600">
                <a:solidFill>
                  <a:srgbClr val="25171C"/>
                </a:solidFill>
              </a:rPr>
              <a:t> 1509-1518. </a:t>
            </a:r>
            <a:r>
              <a:rPr lang="en-US" sz="600"/>
              <a:t>DOI: 10.1056/NEJMoa1215134</a:t>
            </a:r>
          </a:p>
        </p:txBody>
      </p:sp>
      <p:pic>
        <p:nvPicPr>
          <p:cNvPr id="9" name="Picture 8">
            <a:extLst>
              <a:ext uri="{FF2B5EF4-FFF2-40B4-BE49-F238E27FC236}">
                <a16:creationId xmlns:a16="http://schemas.microsoft.com/office/drawing/2014/main" id="{4C9527EB-B667-4242-9A0B-9E8992FE5D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2563" y="2023763"/>
            <a:ext cx="5378874" cy="3102575"/>
          </a:xfrm>
          <a:prstGeom prst="rect">
            <a:avLst/>
          </a:prstGeom>
        </p:spPr>
      </p:pic>
    </p:spTree>
    <p:extLst>
      <p:ext uri="{BB962C8B-B14F-4D97-AF65-F5344CB8AC3E}">
        <p14:creationId xmlns:p14="http://schemas.microsoft.com/office/powerpoint/2010/main" val="2475624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22BFA5C-4C8E-2641-8D2D-C66118F76DEB}"/>
              </a:ext>
            </a:extLst>
          </p:cNvPr>
          <p:cNvGraphicFramePr/>
          <p:nvPr>
            <p:extLst/>
          </p:nvPr>
        </p:nvGraphicFramePr>
        <p:xfrm>
          <a:off x="457200" y="2070099"/>
          <a:ext cx="3836020" cy="3483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B14A8DA-60A6-1447-996D-2C4190B77E8B}"/>
              </a:ext>
            </a:extLst>
          </p:cNvPr>
          <p:cNvSpPr txBox="1"/>
          <p:nvPr/>
        </p:nvSpPr>
        <p:spPr>
          <a:xfrm>
            <a:off x="457200" y="6205766"/>
            <a:ext cx="7817005" cy="461665"/>
          </a:xfrm>
          <a:prstGeom prst="rect">
            <a:avLst/>
          </a:prstGeom>
          <a:noFill/>
        </p:spPr>
        <p:txBody>
          <a:bodyPr wrap="square" rtlCol="0">
            <a:spAutoFit/>
          </a:bodyPr>
          <a:lstStyle/>
          <a:p>
            <a:r>
              <a:rPr lang="en-US" sz="600" dirty="0"/>
              <a:t>Lee, D. W., </a:t>
            </a:r>
            <a:r>
              <a:rPr lang="en-US" sz="600" dirty="0" err="1"/>
              <a:t>Santomasso</a:t>
            </a:r>
            <a:r>
              <a:rPr lang="en-US" sz="600" dirty="0"/>
              <a:t>, B. D., Locke, F. L., </a:t>
            </a:r>
            <a:r>
              <a:rPr lang="en-US" sz="600" dirty="0" err="1"/>
              <a:t>Ghobadi</a:t>
            </a:r>
            <a:r>
              <a:rPr lang="en-US" sz="600" dirty="0"/>
              <a:t>, A., Turtle, C. J., </a:t>
            </a:r>
            <a:r>
              <a:rPr lang="en-US" sz="600" dirty="0" err="1"/>
              <a:t>Brudno</a:t>
            </a:r>
            <a:r>
              <a:rPr lang="en-US" sz="600" dirty="0"/>
              <a:t>, J. N., …</a:t>
            </a:r>
            <a:r>
              <a:rPr lang="en-US" sz="600" dirty="0" err="1"/>
              <a:t>Neelapu</a:t>
            </a:r>
            <a:r>
              <a:rPr lang="en-US" sz="600" dirty="0"/>
              <a:t>, S. S. (2018, December 19). ASBMT Consensus Grading for Cytokine Release Syndrome and Neurological Toxicity Associated with Immune Effector Cells. </a:t>
            </a:r>
            <a:r>
              <a:rPr lang="en-US" sz="600" i="1" dirty="0"/>
              <a:t>Biology of Blood and Marrow Transplantation. </a:t>
            </a:r>
            <a:r>
              <a:rPr lang="en-US" sz="600" dirty="0" err="1"/>
              <a:t>doi</a:t>
            </a:r>
            <a:r>
              <a:rPr lang="en-US" sz="600" dirty="0"/>
              <a:t>: https://</a:t>
            </a:r>
            <a:r>
              <a:rPr lang="en-US" sz="600" dirty="0" err="1"/>
              <a:t>doi.org</a:t>
            </a:r>
            <a:r>
              <a:rPr lang="en-US" sz="600" dirty="0"/>
              <a:t>/10.1016/j.bbmt.2018.12.758 </a:t>
            </a:r>
          </a:p>
          <a:p>
            <a:r>
              <a:rPr lang="en-US" sz="600" dirty="0" err="1"/>
              <a:t>Santomasso</a:t>
            </a:r>
            <a:r>
              <a:rPr lang="en-US" sz="600" dirty="0"/>
              <a:t> BD, Park JH, </a:t>
            </a:r>
            <a:r>
              <a:rPr lang="en-US" sz="600" dirty="0" err="1"/>
              <a:t>Salloum</a:t>
            </a:r>
            <a:r>
              <a:rPr lang="en-US" sz="600" dirty="0"/>
              <a:t> D, </a:t>
            </a:r>
            <a:r>
              <a:rPr lang="en-US" sz="600" dirty="0" err="1"/>
              <a:t>Riviere</a:t>
            </a:r>
            <a:r>
              <a:rPr lang="en-US" sz="600" dirty="0"/>
              <a:t> I, Flynn J, Mead E, et al. Clinical and Biological Correlates of Neurotoxicity Associated with CAR T-cell Therapy in Patients with B- cell Acute Lymphoblastic Leukemia. Cancer </a:t>
            </a:r>
            <a:r>
              <a:rPr lang="en-US" sz="600" dirty="0" err="1"/>
              <a:t>Discov</a:t>
            </a:r>
            <a:r>
              <a:rPr lang="en-US" sz="600" dirty="0"/>
              <a:t>. 2018;8(8):958-71. </a:t>
            </a:r>
          </a:p>
          <a:p>
            <a:endParaRPr lang="en-US" sz="600" dirty="0"/>
          </a:p>
        </p:txBody>
      </p:sp>
      <p:sp>
        <p:nvSpPr>
          <p:cNvPr id="7" name="Title 1"/>
          <p:cNvSpPr>
            <a:spLocks noGrp="1"/>
          </p:cNvSpPr>
          <p:nvPr>
            <p:ph type="title"/>
          </p:nvPr>
        </p:nvSpPr>
        <p:spPr/>
        <p:txBody>
          <a:bodyPr/>
          <a:lstStyle/>
          <a:p>
            <a:r>
              <a:rPr lang="en-US" dirty="0" smtClean="0"/>
              <a:t>IMMUNE EFFECTOR CELL-ASSOCIATED NEUROTOXICITY SYNDROME (ICANS)</a:t>
            </a:r>
            <a:endParaRPr lang="en-US" dirty="0"/>
          </a:p>
        </p:txBody>
      </p:sp>
      <p:pic>
        <p:nvPicPr>
          <p:cNvPr id="1026" name="Picture 2" descr="AR T-Cell"/>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687378" y="2343151"/>
            <a:ext cx="3708931" cy="2471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87378" y="4537890"/>
            <a:ext cx="3214688" cy="276999"/>
          </a:xfrm>
          <a:prstGeom prst="rect">
            <a:avLst/>
          </a:prstGeom>
          <a:noFill/>
        </p:spPr>
        <p:txBody>
          <a:bodyPr wrap="square" rtlCol="0">
            <a:spAutoFit/>
          </a:bodyPr>
          <a:lstStyle/>
          <a:p>
            <a:r>
              <a:rPr lang="en-US" sz="1200" dirty="0" smtClean="0">
                <a:solidFill>
                  <a:schemeClr val="bg1"/>
                </a:solidFill>
              </a:rPr>
              <a:t>Yale Cancer Center</a:t>
            </a:r>
            <a:endParaRPr lang="en-US" sz="1200" dirty="0">
              <a:solidFill>
                <a:schemeClr val="bg1"/>
              </a:solidFill>
            </a:endParaRPr>
          </a:p>
        </p:txBody>
      </p:sp>
    </p:spTree>
    <p:extLst>
      <p:ext uri="{BB962C8B-B14F-4D97-AF65-F5344CB8AC3E}">
        <p14:creationId xmlns:p14="http://schemas.microsoft.com/office/powerpoint/2010/main" val="580720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503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NEUROTOXICITY COMPARISON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38090243"/>
              </p:ext>
            </p:extLst>
          </p:nvPr>
        </p:nvGraphicFramePr>
        <p:xfrm>
          <a:off x="571083" y="1690201"/>
          <a:ext cx="7636041" cy="2210632"/>
        </p:xfrm>
        <a:graphic>
          <a:graphicData uri="http://schemas.openxmlformats.org/drawingml/2006/table">
            <a:tbl>
              <a:tblPr firstRow="1" bandRow="1">
                <a:tableStyleId>{5C22544A-7EE6-4342-B048-85BDC9FD1C3A}</a:tableStyleId>
              </a:tblPr>
              <a:tblGrid>
                <a:gridCol w="2545347">
                  <a:extLst>
                    <a:ext uri="{9D8B030D-6E8A-4147-A177-3AD203B41FA5}">
                      <a16:colId xmlns:a16="http://schemas.microsoft.com/office/drawing/2014/main" val="20000"/>
                    </a:ext>
                  </a:extLst>
                </a:gridCol>
                <a:gridCol w="2545347">
                  <a:extLst>
                    <a:ext uri="{9D8B030D-6E8A-4147-A177-3AD203B41FA5}">
                      <a16:colId xmlns:a16="http://schemas.microsoft.com/office/drawing/2014/main" val="20001"/>
                    </a:ext>
                  </a:extLst>
                </a:gridCol>
                <a:gridCol w="2545347">
                  <a:extLst>
                    <a:ext uri="{9D8B030D-6E8A-4147-A177-3AD203B41FA5}">
                      <a16:colId xmlns:a16="http://schemas.microsoft.com/office/drawing/2014/main" val="20002"/>
                    </a:ext>
                  </a:extLst>
                </a:gridCol>
              </a:tblGrid>
              <a:tr h="884557">
                <a:tc>
                  <a:txBody>
                    <a:bodyPr/>
                    <a:lstStyle/>
                    <a:p>
                      <a:endParaRPr lang="en-US" dirty="0"/>
                    </a:p>
                  </a:txBody>
                  <a:tcPr/>
                </a:tc>
                <a:tc>
                  <a:txBody>
                    <a:bodyPr/>
                    <a:lstStyle/>
                    <a:p>
                      <a:pPr algn="ctr"/>
                      <a:r>
                        <a:rPr lang="en-US" dirty="0" smtClean="0"/>
                        <a:t>KYMRIAH (JULIET)</a:t>
                      </a:r>
                    </a:p>
                    <a:p>
                      <a:pPr algn="ctr"/>
                      <a:r>
                        <a:rPr lang="en-US" dirty="0" smtClean="0"/>
                        <a:t>NOVARTIS</a:t>
                      </a:r>
                      <a:endParaRPr lang="en-US" dirty="0"/>
                    </a:p>
                  </a:txBody>
                  <a:tcPr/>
                </a:tc>
                <a:tc>
                  <a:txBody>
                    <a:bodyPr/>
                    <a:lstStyle/>
                    <a:p>
                      <a:pPr algn="ctr"/>
                      <a:r>
                        <a:rPr lang="en-US" dirty="0" smtClean="0"/>
                        <a:t>YESCARTA (ZUMA 1)</a:t>
                      </a:r>
                    </a:p>
                    <a:p>
                      <a:pPr algn="ctr"/>
                      <a:r>
                        <a:rPr lang="en-US" dirty="0" smtClean="0"/>
                        <a:t>KITE</a:t>
                      </a:r>
                      <a:endParaRPr lang="en-US" dirty="0"/>
                    </a:p>
                  </a:txBody>
                  <a:tcPr/>
                </a:tc>
                <a:extLst>
                  <a:ext uri="{0D108BD9-81ED-4DB2-BD59-A6C34878D82A}">
                    <a16:rowId xmlns:a16="http://schemas.microsoft.com/office/drawing/2014/main" val="10000"/>
                  </a:ext>
                </a:extLst>
              </a:tr>
              <a:tr h="685995">
                <a:tc>
                  <a:txBody>
                    <a:bodyPr/>
                    <a:lstStyle/>
                    <a:p>
                      <a:r>
                        <a:rPr lang="en-US" dirty="0" smtClean="0"/>
                        <a:t>INCIDENCE</a:t>
                      </a:r>
                      <a:endParaRPr lang="en-US" dirty="0"/>
                    </a:p>
                  </a:txBody>
                  <a:tcPr/>
                </a:tc>
                <a:tc>
                  <a:txBody>
                    <a:bodyPr/>
                    <a:lstStyle/>
                    <a:p>
                      <a:r>
                        <a:rPr lang="en-US" dirty="0" smtClean="0"/>
                        <a:t>58%</a:t>
                      </a:r>
                      <a:endParaRPr lang="en-US" dirty="0"/>
                    </a:p>
                  </a:txBody>
                  <a:tcPr/>
                </a:tc>
                <a:tc>
                  <a:txBody>
                    <a:bodyPr/>
                    <a:lstStyle/>
                    <a:p>
                      <a:r>
                        <a:rPr lang="en-US" dirty="0" smtClean="0"/>
                        <a:t>87%</a:t>
                      </a:r>
                      <a:endParaRPr lang="en-US" dirty="0"/>
                    </a:p>
                  </a:txBody>
                  <a:tcPr/>
                </a:tc>
                <a:extLst>
                  <a:ext uri="{0D108BD9-81ED-4DB2-BD59-A6C34878D82A}">
                    <a16:rowId xmlns:a16="http://schemas.microsoft.com/office/drawing/2014/main" val="10001"/>
                  </a:ext>
                </a:extLst>
              </a:tr>
              <a:tr h="5532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ICANS ≥ GRADE 3</a:t>
                      </a:r>
                    </a:p>
                    <a:p>
                      <a:endParaRPr lang="en-US" dirty="0"/>
                    </a:p>
                  </a:txBody>
                  <a:tcPr/>
                </a:tc>
                <a:tc>
                  <a:txBody>
                    <a:bodyPr/>
                    <a:lstStyle/>
                    <a:p>
                      <a:r>
                        <a:rPr lang="en-US" dirty="0" smtClean="0"/>
                        <a:t>18%</a:t>
                      </a:r>
                      <a:endParaRPr lang="en-US" dirty="0"/>
                    </a:p>
                  </a:txBody>
                  <a:tcPr/>
                </a:tc>
                <a:tc>
                  <a:txBody>
                    <a:bodyPr/>
                    <a:lstStyle/>
                    <a:p>
                      <a:r>
                        <a:rPr lang="en-US" dirty="0" smtClean="0"/>
                        <a:t>31%</a:t>
                      </a:r>
                      <a:endParaRPr lang="en-US" dirty="0"/>
                    </a:p>
                  </a:txBody>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5FC971D6-2EB0-9B4B-9D88-49576AF22EF5}"/>
              </a:ext>
            </a:extLst>
          </p:cNvPr>
          <p:cNvSpPr txBox="1"/>
          <p:nvPr/>
        </p:nvSpPr>
        <p:spPr>
          <a:xfrm>
            <a:off x="457200" y="6442185"/>
            <a:ext cx="7817005" cy="276999"/>
          </a:xfrm>
          <a:prstGeom prst="rect">
            <a:avLst/>
          </a:prstGeom>
          <a:noFill/>
        </p:spPr>
        <p:txBody>
          <a:bodyPr wrap="square" rtlCol="0">
            <a:spAutoFit/>
          </a:bodyPr>
          <a:lstStyle/>
          <a:p>
            <a:r>
              <a:rPr lang="en-US" sz="600" dirty="0"/>
              <a:t>Lee, D. W., </a:t>
            </a:r>
            <a:r>
              <a:rPr lang="en-US" sz="600" dirty="0" err="1"/>
              <a:t>Santomasso</a:t>
            </a:r>
            <a:r>
              <a:rPr lang="en-US" sz="600" dirty="0"/>
              <a:t>, B. D., Locke, F. L., </a:t>
            </a:r>
            <a:r>
              <a:rPr lang="en-US" sz="600" dirty="0" err="1"/>
              <a:t>Ghobadi</a:t>
            </a:r>
            <a:r>
              <a:rPr lang="en-US" sz="600" dirty="0"/>
              <a:t>, A., Turtle, C. J., </a:t>
            </a:r>
            <a:r>
              <a:rPr lang="en-US" sz="600" dirty="0" err="1"/>
              <a:t>Brudno</a:t>
            </a:r>
            <a:r>
              <a:rPr lang="en-US" sz="600" dirty="0"/>
              <a:t>, J. N., …</a:t>
            </a:r>
            <a:r>
              <a:rPr lang="en-US" sz="600" dirty="0" err="1"/>
              <a:t>Neelapu</a:t>
            </a:r>
            <a:r>
              <a:rPr lang="en-US" sz="600" dirty="0"/>
              <a:t>, S. S. (2018, December 19). ASBMT Consensus Grading for Cytokine Release Syndrome and Neurological Toxicity Associated with Immune Effector Cells. </a:t>
            </a:r>
            <a:r>
              <a:rPr lang="en-US" sz="600" i="1" dirty="0"/>
              <a:t>Biology of Blood and Marrow Transplantation. </a:t>
            </a:r>
            <a:r>
              <a:rPr lang="en-US" sz="600" dirty="0" err="1"/>
              <a:t>doi</a:t>
            </a:r>
            <a:r>
              <a:rPr lang="en-US" sz="600" dirty="0"/>
              <a:t>: https://doi.org/10.1016/j.bbmt.2018.12.758 </a:t>
            </a:r>
          </a:p>
        </p:txBody>
      </p:sp>
    </p:spTree>
    <p:extLst>
      <p:ext uri="{BB962C8B-B14F-4D97-AF65-F5344CB8AC3E}">
        <p14:creationId xmlns:p14="http://schemas.microsoft.com/office/powerpoint/2010/main" val="2624643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IMMUNE EFFECTOR CELL-ASSOCIATED ENCEPHALOPATHY (ICE) SCORE</a:t>
            </a:r>
            <a:endParaRPr lang="en-US" dirty="0"/>
          </a:p>
        </p:txBody>
      </p:sp>
      <p:graphicFrame>
        <p:nvGraphicFramePr>
          <p:cNvPr id="4" name="Table 3">
            <a:extLst>
              <a:ext uri="{FF2B5EF4-FFF2-40B4-BE49-F238E27FC236}">
                <a16:creationId xmlns:a16="http://schemas.microsoft.com/office/drawing/2014/main" id="{8F6CB301-8A8D-C84A-9881-34C447851C42}"/>
              </a:ext>
            </a:extLst>
          </p:cNvPr>
          <p:cNvGraphicFramePr>
            <a:graphicFrameLocks noGrp="1"/>
          </p:cNvGraphicFramePr>
          <p:nvPr>
            <p:extLst>
              <p:ext uri="{D42A27DB-BD31-4B8C-83A1-F6EECF244321}">
                <p14:modId xmlns:p14="http://schemas.microsoft.com/office/powerpoint/2010/main" val="3795589351"/>
              </p:ext>
            </p:extLst>
          </p:nvPr>
        </p:nvGraphicFramePr>
        <p:xfrm>
          <a:off x="577215" y="1417638"/>
          <a:ext cx="7989570" cy="4055110"/>
        </p:xfrm>
        <a:graphic>
          <a:graphicData uri="http://schemas.openxmlformats.org/drawingml/2006/table">
            <a:tbl>
              <a:tblPr firstRow="1" bandRow="1">
                <a:tableStyleId>{5C22544A-7EE6-4342-B048-85BDC9FD1C3A}</a:tableStyleId>
              </a:tblPr>
              <a:tblGrid>
                <a:gridCol w="3994785">
                  <a:extLst>
                    <a:ext uri="{9D8B030D-6E8A-4147-A177-3AD203B41FA5}">
                      <a16:colId xmlns:a16="http://schemas.microsoft.com/office/drawing/2014/main" val="2795881935"/>
                    </a:ext>
                  </a:extLst>
                </a:gridCol>
                <a:gridCol w="3994785">
                  <a:extLst>
                    <a:ext uri="{9D8B030D-6E8A-4147-A177-3AD203B41FA5}">
                      <a16:colId xmlns:a16="http://schemas.microsoft.com/office/drawing/2014/main" val="3994242411"/>
                    </a:ext>
                  </a:extLst>
                </a:gridCol>
              </a:tblGrid>
              <a:tr h="645131">
                <a:tc>
                  <a:txBody>
                    <a:bodyPr/>
                    <a:lstStyle/>
                    <a:p>
                      <a:r>
                        <a:rPr lang="en-US" dirty="0"/>
                        <a:t>CARTOX - 10</a:t>
                      </a:r>
                    </a:p>
                  </a:txBody>
                  <a:tcPr/>
                </a:tc>
                <a:tc>
                  <a:txBody>
                    <a:bodyPr/>
                    <a:lstStyle/>
                    <a:p>
                      <a:r>
                        <a:rPr lang="en-US" dirty="0"/>
                        <a:t>IMMUNE EFFECTOR CELL-ASSOCIATED ENCEPHALOPATHY (ICE</a:t>
                      </a:r>
                      <a:r>
                        <a:rPr lang="en-US" dirty="0" smtClean="0"/>
                        <a:t>) SCORE</a:t>
                      </a:r>
                      <a:endParaRPr lang="en-US" dirty="0"/>
                    </a:p>
                  </a:txBody>
                  <a:tcPr/>
                </a:tc>
                <a:extLst>
                  <a:ext uri="{0D108BD9-81ED-4DB2-BD59-A6C34878D82A}">
                    <a16:rowId xmlns:a16="http://schemas.microsoft.com/office/drawing/2014/main" val="2402108075"/>
                  </a:ext>
                </a:extLst>
              </a:tr>
              <a:tr h="3409979">
                <a:tc>
                  <a:txBody>
                    <a:bodyPr/>
                    <a:lstStyle/>
                    <a:p>
                      <a:pPr marL="285750" indent="-285750">
                        <a:buFont typeface="Arial" panose="020B0604020202020204" pitchFamily="34" charset="0"/>
                        <a:buChar char="•"/>
                      </a:pPr>
                      <a:r>
                        <a:rPr lang="en-US" b="1" dirty="0"/>
                        <a:t>Orientation</a:t>
                      </a:r>
                      <a:r>
                        <a:rPr lang="en-US" b="0" dirty="0"/>
                        <a:t>: Orientation to year, month, city, hospital, </a:t>
                      </a:r>
                      <a:r>
                        <a:rPr lang="en-US" b="1" dirty="0">
                          <a:solidFill>
                            <a:srgbClr val="FF0000"/>
                          </a:solidFill>
                        </a:rPr>
                        <a:t>President/Prime Minister of country of residence</a:t>
                      </a:r>
                      <a:r>
                        <a:rPr lang="en-US" b="1" dirty="0"/>
                        <a:t>: </a:t>
                      </a:r>
                      <a:r>
                        <a:rPr lang="en-US" b="0" dirty="0"/>
                        <a:t>(5)</a:t>
                      </a:r>
                      <a:endParaRPr lang="en-US" b="1" dirty="0"/>
                    </a:p>
                    <a:p>
                      <a:pPr marL="285750" indent="-285750">
                        <a:buFont typeface="Arial" panose="020B0604020202020204" pitchFamily="34" charset="0"/>
                        <a:buChar char="•"/>
                      </a:pPr>
                      <a:r>
                        <a:rPr lang="en-US" b="1" dirty="0"/>
                        <a:t>Naming</a:t>
                      </a:r>
                      <a:r>
                        <a:rPr lang="en-US" b="0" dirty="0"/>
                        <a:t>: Name 3 objects (e.g., clock, pen, button): (3)</a:t>
                      </a:r>
                      <a:endParaRPr lang="en-US" b="1" dirty="0"/>
                    </a:p>
                    <a:p>
                      <a:pPr marL="285750" indent="-285750">
                        <a:buFont typeface="Arial" panose="020B0604020202020204" pitchFamily="34" charset="0"/>
                        <a:buChar char="•"/>
                      </a:pPr>
                      <a:r>
                        <a:rPr lang="en-US" b="1" dirty="0"/>
                        <a:t>Writing</a:t>
                      </a:r>
                      <a:r>
                        <a:rPr lang="en-US" b="0" dirty="0"/>
                        <a:t>: Ability to write a standard sentence (e.g., Our national bird is the bald eagle): (1)</a:t>
                      </a:r>
                      <a:endParaRPr lang="en-US" b="1" dirty="0"/>
                    </a:p>
                    <a:p>
                      <a:pPr marL="285750" indent="-285750">
                        <a:buFont typeface="Arial" panose="020B0604020202020204" pitchFamily="34" charset="0"/>
                        <a:buChar char="•"/>
                      </a:pPr>
                      <a:r>
                        <a:rPr lang="en-US" b="1" dirty="0"/>
                        <a:t>Attention</a:t>
                      </a:r>
                      <a:r>
                        <a:rPr lang="en-US" b="0" dirty="0"/>
                        <a:t>: Count backwards from 100 by ten: (1)</a:t>
                      </a:r>
                      <a:endParaRPr lang="en-US" b="1" dirty="0"/>
                    </a:p>
                  </a:txBody>
                  <a:tcPr/>
                </a:tc>
                <a:tc>
                  <a:txBody>
                    <a:bodyPr/>
                    <a:lstStyle/>
                    <a:p>
                      <a:pPr marL="285750" indent="-285750">
                        <a:buFont typeface="Arial" panose="020B0604020202020204" pitchFamily="34" charset="0"/>
                        <a:buChar char="•"/>
                      </a:pPr>
                      <a:r>
                        <a:rPr lang="en-US" b="1" dirty="0"/>
                        <a:t>Orientation</a:t>
                      </a:r>
                      <a:r>
                        <a:rPr lang="en-US" b="0" dirty="0"/>
                        <a:t>: Orientation to year, month, city, hospital: (4)</a:t>
                      </a:r>
                      <a:endParaRPr lang="en-US" b="1" dirty="0"/>
                    </a:p>
                    <a:p>
                      <a:pPr marL="285750" indent="-285750">
                        <a:buFont typeface="Arial" panose="020B0604020202020204" pitchFamily="34" charset="0"/>
                        <a:buChar char="•"/>
                      </a:pPr>
                      <a:r>
                        <a:rPr lang="en-US" b="1" dirty="0"/>
                        <a:t>Naming</a:t>
                      </a:r>
                      <a:r>
                        <a:rPr lang="en-US" b="0" dirty="0"/>
                        <a:t>: Name 3 objects (e.g., clock, pen, button): (3)</a:t>
                      </a:r>
                      <a:endParaRPr lang="en-US" b="1" dirty="0"/>
                    </a:p>
                    <a:p>
                      <a:pPr marL="285750" indent="-285750">
                        <a:buFont typeface="Arial" panose="020B0604020202020204" pitchFamily="34" charset="0"/>
                        <a:buChar char="•"/>
                      </a:pPr>
                      <a:r>
                        <a:rPr lang="en-US" b="1" dirty="0">
                          <a:solidFill>
                            <a:srgbClr val="FF0000"/>
                          </a:solidFill>
                        </a:rPr>
                        <a:t>Following Commands</a:t>
                      </a:r>
                      <a:r>
                        <a:rPr lang="en-US" b="0" dirty="0">
                          <a:solidFill>
                            <a:srgbClr val="FF0000"/>
                          </a:solidFill>
                        </a:rPr>
                        <a:t>: </a:t>
                      </a:r>
                      <a:r>
                        <a:rPr lang="en-US" b="0" dirty="0"/>
                        <a:t>(e.g., Show me 2 fingers or </a:t>
                      </a:r>
                      <a:r>
                        <a:rPr lang="en-US" b="0" dirty="0" smtClean="0"/>
                        <a:t>close </a:t>
                      </a:r>
                      <a:r>
                        <a:rPr lang="en-US" b="0" dirty="0"/>
                        <a:t>your eyes and stick out your tongue): (1) </a:t>
                      </a:r>
                      <a:endParaRPr lang="en-US" b="1" dirty="0"/>
                    </a:p>
                    <a:p>
                      <a:pPr marL="285750" indent="-285750">
                        <a:buFont typeface="Arial" panose="020B0604020202020204" pitchFamily="34" charset="0"/>
                        <a:buChar char="•"/>
                      </a:pPr>
                      <a:r>
                        <a:rPr lang="en-US" b="1" dirty="0"/>
                        <a:t>Writing</a:t>
                      </a:r>
                      <a:r>
                        <a:rPr lang="en-US" b="0" dirty="0"/>
                        <a:t>: Ability to write a standard sentence (e.g., Our national bird is the bald eagle): (1)</a:t>
                      </a:r>
                      <a:endParaRPr lang="en-US" b="1" dirty="0"/>
                    </a:p>
                    <a:p>
                      <a:pPr marL="285750" indent="-285750">
                        <a:buFont typeface="Arial" panose="020B0604020202020204" pitchFamily="34" charset="0"/>
                        <a:buChar char="•"/>
                      </a:pPr>
                      <a:r>
                        <a:rPr lang="en-US" b="1" dirty="0"/>
                        <a:t>Attention</a:t>
                      </a:r>
                      <a:r>
                        <a:rPr lang="en-US" b="0" dirty="0"/>
                        <a:t>: Count backwards from 100 by ten: (1)</a:t>
                      </a:r>
                      <a:endParaRPr lang="en-US" b="1" dirty="0"/>
                    </a:p>
                  </a:txBody>
                  <a:tcPr/>
                </a:tc>
                <a:extLst>
                  <a:ext uri="{0D108BD9-81ED-4DB2-BD59-A6C34878D82A}">
                    <a16:rowId xmlns:a16="http://schemas.microsoft.com/office/drawing/2014/main" val="2975327489"/>
                  </a:ext>
                </a:extLst>
              </a:tr>
            </a:tbl>
          </a:graphicData>
        </a:graphic>
      </p:graphicFrame>
    </p:spTree>
    <p:extLst>
      <p:ext uri="{BB962C8B-B14F-4D97-AF65-F5344CB8AC3E}">
        <p14:creationId xmlns:p14="http://schemas.microsoft.com/office/powerpoint/2010/main" val="2708268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ICANS GRADING</a:t>
            </a:r>
            <a:endParaRPr lang="en-US" dirty="0"/>
          </a:p>
        </p:txBody>
      </p:sp>
      <p:pic>
        <p:nvPicPr>
          <p:cNvPr id="4" name="Content Placeholder 3"/>
          <p:cNvPicPr>
            <a:picLocks noGrp="1" noChangeAspect="1"/>
          </p:cNvPicPr>
          <p:nvPr>
            <p:ph idx="1"/>
          </p:nvPr>
        </p:nvPicPr>
        <p:blipFill>
          <a:blip r:embed="rId2"/>
          <a:stretch>
            <a:fillRect/>
          </a:stretch>
        </p:blipFill>
        <p:spPr>
          <a:xfrm>
            <a:off x="457200" y="2254102"/>
            <a:ext cx="8229600" cy="2880045"/>
          </a:xfrm>
          <a:prstGeom prst="rect">
            <a:avLst/>
          </a:prstGeom>
        </p:spPr>
      </p:pic>
    </p:spTree>
    <p:extLst>
      <p:ext uri="{BB962C8B-B14F-4D97-AF65-F5344CB8AC3E}">
        <p14:creationId xmlns:p14="http://schemas.microsoft.com/office/powerpoint/2010/main" val="1266149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MANAGEMENT - CYTOPENIAS</a:t>
            </a:r>
            <a:endParaRPr lang="en-US" dirty="0"/>
          </a:p>
        </p:txBody>
      </p:sp>
      <p:sp>
        <p:nvSpPr>
          <p:cNvPr id="3" name="Content Placeholder 2"/>
          <p:cNvSpPr>
            <a:spLocks noGrp="1"/>
          </p:cNvSpPr>
          <p:nvPr>
            <p:ph idx="1"/>
          </p:nvPr>
        </p:nvSpPr>
        <p:spPr/>
        <p:txBody>
          <a:bodyPr/>
          <a:lstStyle/>
          <a:p>
            <a:r>
              <a:rPr lang="en-US" dirty="0" smtClean="0"/>
              <a:t>Defined as:</a:t>
            </a:r>
          </a:p>
          <a:p>
            <a:pPr lvl="1"/>
            <a:r>
              <a:rPr lang="en-US" dirty="0" smtClean="0"/>
              <a:t>Incomplete absolute neutrophil count (&lt;1 x 10</a:t>
            </a:r>
            <a:r>
              <a:rPr lang="en-US" baseline="30000" dirty="0" smtClean="0"/>
              <a:t>9</a:t>
            </a:r>
            <a:r>
              <a:rPr lang="en-US" dirty="0" smtClean="0"/>
              <a:t>/L)</a:t>
            </a:r>
          </a:p>
          <a:p>
            <a:pPr lvl="1"/>
            <a:r>
              <a:rPr lang="en-US" dirty="0" smtClean="0"/>
              <a:t>Incomplete hemoglobin (&lt;12 g/</a:t>
            </a:r>
            <a:r>
              <a:rPr lang="en-US" dirty="0" err="1" smtClean="0"/>
              <a:t>dL</a:t>
            </a:r>
            <a:r>
              <a:rPr lang="en-US" dirty="0" smtClean="0"/>
              <a:t>)</a:t>
            </a:r>
          </a:p>
          <a:p>
            <a:pPr lvl="1"/>
            <a:r>
              <a:rPr lang="en-US" dirty="0" smtClean="0"/>
              <a:t>Incomplete platelet count (&lt;100 x 10</a:t>
            </a:r>
            <a:r>
              <a:rPr lang="en-US" baseline="30000" dirty="0" smtClean="0"/>
              <a:t>9</a:t>
            </a:r>
            <a:r>
              <a:rPr lang="en-US" dirty="0" smtClean="0"/>
              <a:t>/L)</a:t>
            </a:r>
          </a:p>
          <a:p>
            <a:r>
              <a:rPr lang="en-US" dirty="0" smtClean="0"/>
              <a:t>Incidence (Recovery):</a:t>
            </a:r>
          </a:p>
          <a:p>
            <a:pPr lvl="1"/>
            <a:r>
              <a:rPr lang="en-US" dirty="0" smtClean="0"/>
              <a:t>Neutropenia: 9% (11 days)</a:t>
            </a:r>
          </a:p>
          <a:p>
            <a:pPr lvl="1"/>
            <a:r>
              <a:rPr lang="en-US" dirty="0" smtClean="0"/>
              <a:t>Thrombocytopenia: 65% (59.5 days)</a:t>
            </a:r>
          </a:p>
          <a:p>
            <a:pPr lvl="1"/>
            <a:r>
              <a:rPr lang="en-US" dirty="0" smtClean="0"/>
              <a:t>Anemia: 72% (76 days)</a:t>
            </a:r>
          </a:p>
          <a:p>
            <a:r>
              <a:rPr lang="en-US" dirty="0" smtClean="0"/>
              <a:t>Special considerations</a:t>
            </a:r>
          </a:p>
        </p:txBody>
      </p:sp>
      <p:sp>
        <p:nvSpPr>
          <p:cNvPr id="4" name="TextBox 3">
            <a:extLst>
              <a:ext uri="{FF2B5EF4-FFF2-40B4-BE49-F238E27FC236}">
                <a16:creationId xmlns:a16="http://schemas.microsoft.com/office/drawing/2014/main" id="{5FC971D6-2EB0-9B4B-9D88-49576AF22EF5}"/>
              </a:ext>
            </a:extLst>
          </p:cNvPr>
          <p:cNvSpPr txBox="1"/>
          <p:nvPr/>
        </p:nvSpPr>
        <p:spPr>
          <a:xfrm>
            <a:off x="457200" y="6442185"/>
            <a:ext cx="7817005" cy="276999"/>
          </a:xfrm>
          <a:prstGeom prst="rect">
            <a:avLst/>
          </a:prstGeom>
          <a:noFill/>
        </p:spPr>
        <p:txBody>
          <a:bodyPr wrap="square" rtlCol="0">
            <a:spAutoFit/>
          </a:bodyPr>
          <a:lstStyle/>
          <a:p>
            <a:r>
              <a:rPr lang="en-US" sz="600" dirty="0" smtClean="0"/>
              <a:t>Schaefer, </a:t>
            </a:r>
            <a:r>
              <a:rPr lang="en-US" sz="600" dirty="0" err="1" smtClean="0"/>
              <a:t>Andew</a:t>
            </a:r>
            <a:r>
              <a:rPr lang="en-US" sz="600" dirty="0" smtClean="0"/>
              <a:t>. Et al,. (2019, March). </a:t>
            </a:r>
            <a:r>
              <a:rPr lang="en-US" sz="600" dirty="0" err="1" smtClean="0"/>
              <a:t>Cytopenias</a:t>
            </a:r>
            <a:r>
              <a:rPr lang="en-US" sz="600" dirty="0" smtClean="0"/>
              <a:t> after Chimeric Antigen Receptor T-Cells (CAR-T) Infusion; Patterns and Outcomes. </a:t>
            </a:r>
            <a:r>
              <a:rPr lang="en-US" sz="600" i="1" dirty="0" smtClean="0"/>
              <a:t>Biology of Blood and Marrow Transplantation.</a:t>
            </a:r>
            <a:r>
              <a:rPr lang="en-US" sz="600" dirty="0" smtClean="0"/>
              <a:t> 25(3), S1717. </a:t>
            </a:r>
            <a:r>
              <a:rPr lang="en-US" sz="600" dirty="0"/>
              <a:t>Retrieved from https://www.bbmt.org/article/S1083-8791(18)31133-9/fulltext</a:t>
            </a:r>
          </a:p>
        </p:txBody>
      </p:sp>
    </p:spTree>
    <p:extLst>
      <p:ext uri="{BB962C8B-B14F-4D97-AF65-F5344CB8AC3E}">
        <p14:creationId xmlns:p14="http://schemas.microsoft.com/office/powerpoint/2010/main" val="3710835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MANAGEMENT – B CELL APLASIA</a:t>
            </a:r>
            <a:endParaRPr lang="en-US" dirty="0"/>
          </a:p>
        </p:txBody>
      </p:sp>
      <p:sp>
        <p:nvSpPr>
          <p:cNvPr id="3" name="Content Placeholder 2"/>
          <p:cNvSpPr>
            <a:spLocks noGrp="1"/>
          </p:cNvSpPr>
          <p:nvPr>
            <p:ph idx="1"/>
          </p:nvPr>
        </p:nvSpPr>
        <p:spPr>
          <a:xfrm>
            <a:off x="457200" y="2014870"/>
            <a:ext cx="4593265" cy="4525963"/>
          </a:xfrm>
        </p:spPr>
        <p:txBody>
          <a:bodyPr/>
          <a:lstStyle/>
          <a:p>
            <a:r>
              <a:rPr lang="en-US" dirty="0" smtClean="0"/>
              <a:t>CAR-T targets the antigens found on the surface of almost all B-cells therefore causing an </a:t>
            </a:r>
            <a:r>
              <a:rPr lang="en-US" u="sng" dirty="0" smtClean="0"/>
              <a:t>off target </a:t>
            </a:r>
            <a:r>
              <a:rPr lang="en-US" dirty="0" smtClean="0"/>
              <a:t>effect on normal cells</a:t>
            </a:r>
          </a:p>
          <a:p>
            <a:r>
              <a:rPr lang="en-US" dirty="0" smtClean="0"/>
              <a:t>Variable data </a:t>
            </a:r>
          </a:p>
          <a:p>
            <a:r>
              <a:rPr lang="en-US" dirty="0" smtClean="0"/>
              <a:t>The result: decreased ability to protect against infection</a:t>
            </a:r>
          </a:p>
          <a:p>
            <a:r>
              <a:rPr lang="en-US" dirty="0" smtClean="0"/>
              <a:t>The treatment: Immunoglobulin replacement </a:t>
            </a:r>
            <a:endParaRPr lang="en-US" dirty="0"/>
          </a:p>
        </p:txBody>
      </p:sp>
      <p:pic>
        <p:nvPicPr>
          <p:cNvPr id="4" name="Picture 3"/>
          <p:cNvPicPr>
            <a:picLocks noChangeAspect="1"/>
          </p:cNvPicPr>
          <p:nvPr/>
        </p:nvPicPr>
        <p:blipFill>
          <a:blip r:embed="rId2"/>
          <a:stretch>
            <a:fillRect/>
          </a:stretch>
        </p:blipFill>
        <p:spPr>
          <a:xfrm>
            <a:off x="5333855" y="1988289"/>
            <a:ext cx="3215607" cy="3241047"/>
          </a:xfrm>
          <a:prstGeom prst="rect">
            <a:avLst/>
          </a:prstGeom>
        </p:spPr>
      </p:pic>
    </p:spTree>
    <p:extLst>
      <p:ext uri="{BB962C8B-B14F-4D97-AF65-F5344CB8AC3E}">
        <p14:creationId xmlns:p14="http://schemas.microsoft.com/office/powerpoint/2010/main" val="7572837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MANAGEMENT – SECONDARY MALIGNANCY</a:t>
            </a:r>
            <a:endParaRPr lang="en-US" dirty="0"/>
          </a:p>
        </p:txBody>
      </p:sp>
      <p:sp>
        <p:nvSpPr>
          <p:cNvPr id="4" name="Rectangle 3"/>
          <p:cNvSpPr/>
          <p:nvPr/>
        </p:nvSpPr>
        <p:spPr>
          <a:xfrm>
            <a:off x="3483437" y="1552354"/>
            <a:ext cx="2177126" cy="3939540"/>
          </a:xfrm>
          <a:prstGeom prst="rect">
            <a:avLst/>
          </a:prstGeom>
          <a:noFill/>
        </p:spPr>
        <p:txBody>
          <a:bodyPr wrap="square" lIns="91440" tIns="45720" rIns="91440" bIns="45720">
            <a:spAutoFit/>
          </a:bodyPr>
          <a:lstStyle/>
          <a:p>
            <a:pPr algn="ctr"/>
            <a:r>
              <a:rPr lang="en-US" sz="25000" b="0" cap="none" spc="0" dirty="0" smtClean="0">
                <a:ln w="0"/>
                <a:solidFill>
                  <a:schemeClr val="tx1"/>
                </a:solidFill>
                <a:effectLst>
                  <a:outerShdw blurRad="38100" dist="19050" dir="2700000" algn="tl" rotWithShape="0">
                    <a:schemeClr val="dk1">
                      <a:alpha val="40000"/>
                    </a:schemeClr>
                  </a:outerShdw>
                </a:effectLst>
              </a:rPr>
              <a:t>?</a:t>
            </a:r>
            <a:endParaRPr lang="en-US" sz="25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3586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MANAGEMENT - RELAPSE</a:t>
            </a:r>
            <a:endParaRPr lang="en-US" dirty="0"/>
          </a:p>
        </p:txBody>
      </p:sp>
      <p:sp>
        <p:nvSpPr>
          <p:cNvPr id="3" name="Content Placeholder 2"/>
          <p:cNvSpPr>
            <a:spLocks noGrp="1"/>
          </p:cNvSpPr>
          <p:nvPr>
            <p:ph idx="1"/>
          </p:nvPr>
        </p:nvSpPr>
        <p:spPr>
          <a:xfrm>
            <a:off x="457200" y="1600201"/>
            <a:ext cx="2775098" cy="2897372"/>
          </a:xfrm>
        </p:spPr>
        <p:txBody>
          <a:bodyPr/>
          <a:lstStyle/>
          <a:p>
            <a:r>
              <a:rPr lang="en-US" dirty="0" smtClean="0"/>
              <a:t>Initial Symptoms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9772" y="2023731"/>
            <a:ext cx="3810000" cy="3810000"/>
          </a:xfrm>
          <a:prstGeom prst="rect">
            <a:avLst/>
          </a:prstGeom>
        </p:spPr>
      </p:pic>
    </p:spTree>
    <p:extLst>
      <p:ext uri="{BB962C8B-B14F-4D97-AF65-F5344CB8AC3E}">
        <p14:creationId xmlns:p14="http://schemas.microsoft.com/office/powerpoint/2010/main" val="2647732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MANAGEMENT - STEROIDS</a:t>
            </a:r>
            <a:endParaRPr lang="en-US" dirty="0"/>
          </a:p>
        </p:txBody>
      </p:sp>
      <p:sp>
        <p:nvSpPr>
          <p:cNvPr id="3" name="Content Placeholder 2"/>
          <p:cNvSpPr>
            <a:spLocks noGrp="1"/>
          </p:cNvSpPr>
          <p:nvPr>
            <p:ph idx="1"/>
          </p:nvPr>
        </p:nvSpPr>
        <p:spPr/>
        <p:txBody>
          <a:bodyPr/>
          <a:lstStyle/>
          <a:p>
            <a:r>
              <a:rPr lang="en-US" dirty="0" smtClean="0"/>
              <a:t>2017-2019 general consensus: avoid high doses of steroids for long periods of time</a:t>
            </a:r>
          </a:p>
          <a:p>
            <a:endParaRPr lang="en-US" dirty="0"/>
          </a:p>
          <a:p>
            <a:r>
              <a:rPr lang="en-US" dirty="0" smtClean="0"/>
              <a:t>New data: possible early use of steroids may help reduce incidence of severe CRS and ICANS without impacting responses</a:t>
            </a:r>
            <a:endParaRPr lang="en-US" dirty="0"/>
          </a:p>
        </p:txBody>
      </p:sp>
      <p:sp>
        <p:nvSpPr>
          <p:cNvPr id="4" name="TextBox 3">
            <a:extLst>
              <a:ext uri="{FF2B5EF4-FFF2-40B4-BE49-F238E27FC236}">
                <a16:creationId xmlns:a16="http://schemas.microsoft.com/office/drawing/2014/main" id="{5FC971D6-2EB0-9B4B-9D88-49576AF22EF5}"/>
              </a:ext>
            </a:extLst>
          </p:cNvPr>
          <p:cNvSpPr txBox="1"/>
          <p:nvPr/>
        </p:nvSpPr>
        <p:spPr>
          <a:xfrm>
            <a:off x="457200" y="6442185"/>
            <a:ext cx="7817005" cy="200055"/>
          </a:xfrm>
          <a:prstGeom prst="rect">
            <a:avLst/>
          </a:prstGeom>
          <a:noFill/>
        </p:spPr>
        <p:txBody>
          <a:bodyPr wrap="square" rtlCol="0">
            <a:spAutoFit/>
          </a:bodyPr>
          <a:lstStyle/>
          <a:p>
            <a:r>
              <a:rPr lang="en-US" sz="700" dirty="0" err="1"/>
              <a:t>Topp</a:t>
            </a:r>
            <a:r>
              <a:rPr lang="en-US" sz="700" dirty="0"/>
              <a:t> MS, et al. Abstract 7558. Presented at: ASCO Annual Meeting; May 31-June 4, 2019; Chicago.</a:t>
            </a:r>
            <a:endParaRPr lang="en-US" sz="500" dirty="0"/>
          </a:p>
        </p:txBody>
      </p:sp>
    </p:spTree>
    <p:extLst>
      <p:ext uri="{BB962C8B-B14F-4D97-AF65-F5344CB8AC3E}">
        <p14:creationId xmlns:p14="http://schemas.microsoft.com/office/powerpoint/2010/main" val="143452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CHALLENGES - EFFICACY</a:t>
            </a:r>
            <a:endParaRPr lang="en-US" dirty="0"/>
          </a:p>
        </p:txBody>
      </p:sp>
      <p:sp>
        <p:nvSpPr>
          <p:cNvPr id="3" name="Content Placeholder 2"/>
          <p:cNvSpPr>
            <a:spLocks noGrp="1"/>
          </p:cNvSpPr>
          <p:nvPr>
            <p:ph idx="1"/>
          </p:nvPr>
        </p:nvSpPr>
        <p:spPr/>
        <p:txBody>
          <a:bodyPr/>
          <a:lstStyle/>
          <a:p>
            <a:r>
              <a:rPr lang="en-US" dirty="0" smtClean="0"/>
              <a:t>To CAR-T or Transplant?</a:t>
            </a:r>
            <a:endParaRPr lang="en-US" dirty="0"/>
          </a:p>
        </p:txBody>
      </p:sp>
      <p:pic>
        <p:nvPicPr>
          <p:cNvPr id="4" name="Google Shape;141;p17"/>
          <p:cNvPicPr preferRelativeResize="0"/>
          <p:nvPr/>
        </p:nvPicPr>
        <p:blipFill>
          <a:blip r:embed="rId3">
            <a:alphaModFix/>
          </a:blip>
          <a:stretch>
            <a:fillRect/>
          </a:stretch>
        </p:blipFill>
        <p:spPr>
          <a:xfrm>
            <a:off x="2934586" y="2316164"/>
            <a:ext cx="2822863" cy="3809999"/>
          </a:xfrm>
          <a:prstGeom prst="rect">
            <a:avLst/>
          </a:prstGeom>
          <a:noFill/>
          <a:ln>
            <a:noFill/>
          </a:ln>
        </p:spPr>
      </p:pic>
      <p:sp>
        <p:nvSpPr>
          <p:cNvPr id="5" name="Rectangle 4"/>
          <p:cNvSpPr/>
          <p:nvPr/>
        </p:nvSpPr>
        <p:spPr>
          <a:xfrm>
            <a:off x="457200" y="6559194"/>
            <a:ext cx="6283842" cy="184666"/>
          </a:xfrm>
          <a:prstGeom prst="rect">
            <a:avLst/>
          </a:prstGeom>
        </p:spPr>
        <p:txBody>
          <a:bodyPr wrap="square">
            <a:spAutoFit/>
          </a:bodyPr>
          <a:lstStyle/>
          <a:p>
            <a:pPr>
              <a:buClr>
                <a:srgbClr val="000000"/>
              </a:buClr>
              <a:buFont typeface="Arial"/>
              <a:buNone/>
            </a:pPr>
            <a:r>
              <a:rPr lang="en-US" sz="600" kern="0" dirty="0" err="1">
                <a:solidFill>
                  <a:srgbClr val="25171C"/>
                </a:solidFill>
                <a:cs typeface="Arial"/>
                <a:sym typeface="Arial"/>
              </a:rPr>
              <a:t>Neelapu</a:t>
            </a:r>
            <a:r>
              <a:rPr lang="en-US" sz="600" kern="0" dirty="0">
                <a:solidFill>
                  <a:srgbClr val="25171C"/>
                </a:solidFill>
                <a:cs typeface="Arial"/>
                <a:sym typeface="Arial"/>
              </a:rPr>
              <a:t>, S. S.</a:t>
            </a:r>
            <a:r>
              <a:rPr lang="en-US" sz="600" kern="0" dirty="0">
                <a:solidFill>
                  <a:srgbClr val="4F4F4F"/>
                </a:solidFill>
                <a:highlight>
                  <a:srgbClr val="F5F5F5"/>
                </a:highlight>
                <a:cs typeface="Arial"/>
                <a:sym typeface="Arial"/>
              </a:rPr>
              <a:t> </a:t>
            </a:r>
            <a:r>
              <a:rPr lang="en-US" sz="600" kern="0" dirty="0">
                <a:solidFill>
                  <a:srgbClr val="4F4F4F"/>
                </a:solidFill>
                <a:cs typeface="Arial"/>
                <a:sym typeface="Arial"/>
              </a:rPr>
              <a:t>(2019)</a:t>
            </a:r>
            <a:r>
              <a:rPr lang="en-US" sz="600" kern="0" dirty="0">
                <a:solidFill>
                  <a:srgbClr val="4F4F4F"/>
                </a:solidFill>
                <a:highlight>
                  <a:srgbClr val="F5F5F5"/>
                </a:highlight>
                <a:cs typeface="Arial"/>
                <a:sym typeface="Arial"/>
              </a:rPr>
              <a:t>. </a:t>
            </a:r>
            <a:r>
              <a:rPr lang="en-US" sz="600" kern="0" dirty="0">
                <a:solidFill>
                  <a:srgbClr val="4F4F4F"/>
                </a:solidFill>
                <a:cs typeface="Arial"/>
                <a:sym typeface="Arial"/>
              </a:rPr>
              <a:t>CAR-T efficacy: is conditioning the key?</a:t>
            </a:r>
            <a:r>
              <a:rPr lang="en-US" sz="600" kern="0" dirty="0">
                <a:solidFill>
                  <a:srgbClr val="4F4F4F"/>
                </a:solidFill>
                <a:highlight>
                  <a:srgbClr val="F5F5F5"/>
                </a:highlight>
                <a:cs typeface="Arial"/>
                <a:sym typeface="Arial"/>
              </a:rPr>
              <a:t>. </a:t>
            </a:r>
            <a:r>
              <a:rPr lang="en-US" sz="600" i="1" kern="0" dirty="0">
                <a:solidFill>
                  <a:srgbClr val="4F4F4F"/>
                </a:solidFill>
                <a:cs typeface="Arial"/>
                <a:sym typeface="Arial"/>
              </a:rPr>
              <a:t>Blood,</a:t>
            </a:r>
            <a:r>
              <a:rPr lang="en-US" sz="600" kern="0" dirty="0">
                <a:solidFill>
                  <a:srgbClr val="4F4F4F"/>
                </a:solidFill>
                <a:cs typeface="Arial"/>
                <a:sym typeface="Arial"/>
              </a:rPr>
              <a:t>133(17)</a:t>
            </a:r>
            <a:r>
              <a:rPr lang="en-US" sz="600" kern="0" dirty="0">
                <a:solidFill>
                  <a:srgbClr val="4F4F4F"/>
                </a:solidFill>
                <a:highlight>
                  <a:srgbClr val="F5F5F5"/>
                </a:highlight>
                <a:cs typeface="Arial"/>
                <a:sym typeface="Arial"/>
              </a:rPr>
              <a:t>, </a:t>
            </a:r>
            <a:r>
              <a:rPr lang="en-US" sz="600" kern="0" dirty="0">
                <a:solidFill>
                  <a:srgbClr val="4F4F4F"/>
                </a:solidFill>
                <a:cs typeface="Arial"/>
                <a:sym typeface="Arial"/>
              </a:rPr>
              <a:t>1799-1800</a:t>
            </a:r>
            <a:r>
              <a:rPr lang="en-US" sz="600" kern="0" dirty="0">
                <a:solidFill>
                  <a:srgbClr val="4F4F4F"/>
                </a:solidFill>
                <a:highlight>
                  <a:srgbClr val="F5F5F5"/>
                </a:highlight>
                <a:cs typeface="Arial"/>
                <a:sym typeface="Arial"/>
              </a:rPr>
              <a:t>. </a:t>
            </a:r>
            <a:r>
              <a:rPr lang="en-US" sz="600" kern="0" dirty="0">
                <a:solidFill>
                  <a:srgbClr val="4F4F4F"/>
                </a:solidFill>
                <a:cs typeface="Arial"/>
                <a:sym typeface="Arial"/>
              </a:rPr>
              <a:t>Accessed July 18, 2019.</a:t>
            </a:r>
            <a:r>
              <a:rPr lang="en-US" sz="600" kern="0" dirty="0">
                <a:solidFill>
                  <a:srgbClr val="4F4F4F"/>
                </a:solidFill>
                <a:highlight>
                  <a:srgbClr val="F5F5F5"/>
                </a:highlight>
                <a:cs typeface="Arial"/>
                <a:sym typeface="Arial"/>
              </a:rPr>
              <a:t> </a:t>
            </a:r>
            <a:r>
              <a:rPr lang="en-US" sz="600" kern="0" dirty="0">
                <a:solidFill>
                  <a:srgbClr val="53A9D3"/>
                </a:solidFill>
                <a:uFill>
                  <a:noFill/>
                </a:uFill>
                <a:cs typeface="Arial"/>
                <a:sym typeface="Arial"/>
                <a:hlinkClick r:id="rId4"/>
              </a:rPr>
              <a:t>https://doi.org/10.1182/blood-2019-03-900928</a:t>
            </a:r>
            <a:r>
              <a:rPr lang="en-US" sz="600" kern="0" dirty="0">
                <a:solidFill>
                  <a:srgbClr val="4F4F4F"/>
                </a:solidFill>
                <a:highlight>
                  <a:srgbClr val="F5F5F5"/>
                </a:highlight>
                <a:cs typeface="Arial"/>
                <a:sym typeface="Arial"/>
              </a:rPr>
              <a:t>.</a:t>
            </a:r>
            <a:endParaRPr lang="en-US" sz="600" kern="0" dirty="0">
              <a:solidFill>
                <a:srgbClr val="000000"/>
              </a:solidFill>
              <a:cs typeface="Arial"/>
              <a:sym typeface="Arial"/>
            </a:endParaRPr>
          </a:p>
        </p:txBody>
      </p:sp>
    </p:spTree>
    <p:extLst>
      <p:ext uri="{BB962C8B-B14F-4D97-AF65-F5344CB8AC3E}">
        <p14:creationId xmlns:p14="http://schemas.microsoft.com/office/powerpoint/2010/main" val="26881895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CHALLENGE - APPLICATION</a:t>
            </a:r>
            <a:endParaRPr lang="en-US" dirty="0"/>
          </a:p>
        </p:txBody>
      </p:sp>
      <p:pic>
        <p:nvPicPr>
          <p:cNvPr id="4" name="Google Shape;155;p19"/>
          <p:cNvPicPr preferRelativeResize="0"/>
          <p:nvPr/>
        </p:nvPicPr>
        <p:blipFill>
          <a:blip r:embed="rId3">
            <a:alphaModFix/>
          </a:blip>
          <a:stretch>
            <a:fillRect/>
          </a:stretch>
        </p:blipFill>
        <p:spPr>
          <a:xfrm>
            <a:off x="2332475" y="1548625"/>
            <a:ext cx="3657600" cy="2279560"/>
          </a:xfrm>
          <a:prstGeom prst="rect">
            <a:avLst/>
          </a:prstGeom>
          <a:noFill/>
          <a:ln>
            <a:noFill/>
          </a:ln>
        </p:spPr>
      </p:pic>
    </p:spTree>
    <p:extLst>
      <p:ext uri="{BB962C8B-B14F-4D97-AF65-F5344CB8AC3E}">
        <p14:creationId xmlns:p14="http://schemas.microsoft.com/office/powerpoint/2010/main" val="1989271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None</a:t>
            </a:r>
            <a:endParaRPr lang="en-US" dirty="0"/>
          </a:p>
        </p:txBody>
      </p:sp>
    </p:spTree>
    <p:extLst>
      <p:ext uri="{BB962C8B-B14F-4D97-AF65-F5344CB8AC3E}">
        <p14:creationId xmlns:p14="http://schemas.microsoft.com/office/powerpoint/2010/main" val="920910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CHALLENGE - TOXICITIES</a:t>
            </a:r>
            <a:endParaRPr lang="en-US" dirty="0"/>
          </a:p>
        </p:txBody>
      </p:sp>
      <p:sp>
        <p:nvSpPr>
          <p:cNvPr id="3" name="Content Placeholder 2"/>
          <p:cNvSpPr>
            <a:spLocks noGrp="1"/>
          </p:cNvSpPr>
          <p:nvPr>
            <p:ph idx="1"/>
          </p:nvPr>
        </p:nvSpPr>
        <p:spPr/>
        <p:txBody>
          <a:bodyPr/>
          <a:lstStyle/>
          <a:p>
            <a:r>
              <a:rPr lang="en-US" dirty="0" smtClean="0"/>
              <a:t>Emergency “kill” switchers</a:t>
            </a:r>
          </a:p>
          <a:p>
            <a:r>
              <a:rPr lang="en-US" dirty="0" smtClean="0"/>
              <a:t>Super </a:t>
            </a:r>
            <a:r>
              <a:rPr lang="en-US" dirty="0" err="1" smtClean="0"/>
              <a:t>Rituxan</a:t>
            </a:r>
            <a:endParaRPr lang="en-US" dirty="0"/>
          </a:p>
        </p:txBody>
      </p:sp>
    </p:spTree>
    <p:extLst>
      <p:ext uri="{BB962C8B-B14F-4D97-AF65-F5344CB8AC3E}">
        <p14:creationId xmlns:p14="http://schemas.microsoft.com/office/powerpoint/2010/main" val="40335033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CHALLENGE – SOLID TUMORS</a:t>
            </a:r>
            <a:endParaRPr lang="en-US" dirty="0"/>
          </a:p>
        </p:txBody>
      </p:sp>
      <p:pic>
        <p:nvPicPr>
          <p:cNvPr id="4" name="Google Shape;177;p22"/>
          <p:cNvPicPr preferRelativeResize="0"/>
          <p:nvPr/>
        </p:nvPicPr>
        <p:blipFill>
          <a:blip r:embed="rId3">
            <a:alphaModFix/>
          </a:blip>
          <a:stretch>
            <a:fillRect/>
          </a:stretch>
        </p:blipFill>
        <p:spPr>
          <a:xfrm>
            <a:off x="659419" y="2075113"/>
            <a:ext cx="4114601" cy="2478676"/>
          </a:xfrm>
          <a:prstGeom prst="rect">
            <a:avLst/>
          </a:prstGeom>
          <a:noFill/>
          <a:ln>
            <a:noFill/>
          </a:ln>
        </p:spPr>
      </p:pic>
      <p:pic>
        <p:nvPicPr>
          <p:cNvPr id="5" name="Picture 4"/>
          <p:cNvPicPr>
            <a:picLocks noChangeAspect="1"/>
          </p:cNvPicPr>
          <p:nvPr/>
        </p:nvPicPr>
        <p:blipFill>
          <a:blip r:embed="rId4"/>
          <a:stretch>
            <a:fillRect/>
          </a:stretch>
        </p:blipFill>
        <p:spPr>
          <a:xfrm>
            <a:off x="5226567" y="2712631"/>
            <a:ext cx="3028950" cy="1943100"/>
          </a:xfrm>
          <a:prstGeom prst="rect">
            <a:avLst/>
          </a:prstGeom>
        </p:spPr>
      </p:pic>
    </p:spTree>
    <p:extLst>
      <p:ext uri="{BB962C8B-B14F-4D97-AF65-F5344CB8AC3E}">
        <p14:creationId xmlns:p14="http://schemas.microsoft.com/office/powerpoint/2010/main" val="85024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SOLID TUMOR CAR-T</a:t>
            </a:r>
            <a:endParaRPr lang="en-US" dirty="0"/>
          </a:p>
        </p:txBody>
      </p:sp>
      <p:sp>
        <p:nvSpPr>
          <p:cNvPr id="3" name="Content Placeholder 2"/>
          <p:cNvSpPr>
            <a:spLocks noGrp="1"/>
          </p:cNvSpPr>
          <p:nvPr>
            <p:ph idx="1"/>
          </p:nvPr>
        </p:nvSpPr>
        <p:spPr/>
        <p:txBody>
          <a:bodyPr/>
          <a:lstStyle/>
          <a:p>
            <a:r>
              <a:rPr lang="en-US" dirty="0" smtClean="0"/>
              <a:t>Target antigen </a:t>
            </a:r>
            <a:r>
              <a:rPr lang="en-US" dirty="0" smtClean="0">
                <a:sym typeface="Wingdings" panose="05000000000000000000" pitchFamily="2" charset="2"/>
              </a:rPr>
              <a:t> Development of CAR T-cell construct against that antigen</a:t>
            </a:r>
          </a:p>
          <a:p>
            <a:r>
              <a:rPr lang="en-US" dirty="0" smtClean="0">
                <a:sym typeface="Wingdings" panose="05000000000000000000" pitchFamily="2" charset="2"/>
              </a:rPr>
              <a:t>Decreased immunosuppressive nature of the tumor microenvironment</a:t>
            </a:r>
          </a:p>
          <a:p>
            <a:r>
              <a:rPr lang="en-US" dirty="0" smtClean="0">
                <a:sym typeface="Wingdings" panose="05000000000000000000" pitchFamily="2" charset="2"/>
              </a:rPr>
              <a:t>Increased persistence after infusion of cells</a:t>
            </a:r>
            <a:endParaRPr lang="en-US" dirty="0"/>
          </a:p>
        </p:txBody>
      </p:sp>
    </p:spTree>
    <p:extLst>
      <p:ext uri="{BB962C8B-B14F-4D97-AF65-F5344CB8AC3E}">
        <p14:creationId xmlns:p14="http://schemas.microsoft.com/office/powerpoint/2010/main" val="30824219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SARCOMA RESPONSES</a:t>
            </a:r>
            <a:endParaRPr lang="en-US" dirty="0"/>
          </a:p>
        </p:txBody>
      </p:sp>
      <p:sp>
        <p:nvSpPr>
          <p:cNvPr id="3" name="Content Placeholder 2"/>
          <p:cNvSpPr>
            <a:spLocks noGrp="1"/>
          </p:cNvSpPr>
          <p:nvPr>
            <p:ph idx="1"/>
          </p:nvPr>
        </p:nvSpPr>
        <p:spPr/>
        <p:txBody>
          <a:bodyPr/>
          <a:lstStyle/>
          <a:p>
            <a:pPr marL="457200" lvl="0" indent="-317500">
              <a:lnSpc>
                <a:spcPct val="200000"/>
              </a:lnSpc>
              <a:spcBef>
                <a:spcPts val="1125"/>
              </a:spcBef>
              <a:buSzPts val="1400"/>
              <a:buChar char="•"/>
            </a:pPr>
            <a:r>
              <a:rPr lang="en-US" dirty="0"/>
              <a:t>Sarcomas: HER2</a:t>
            </a:r>
          </a:p>
          <a:p>
            <a:pPr marL="914400" lvl="1" indent="-317500">
              <a:lnSpc>
                <a:spcPct val="115000"/>
              </a:lnSpc>
              <a:spcBef>
                <a:spcPts val="0"/>
              </a:spcBef>
              <a:buSzPts val="1400"/>
              <a:buChar char="•"/>
            </a:pPr>
            <a:r>
              <a:rPr lang="en-US" dirty="0"/>
              <a:t>10 patients aged 4-54 (pediatric and adult)</a:t>
            </a:r>
          </a:p>
          <a:p>
            <a:pPr marL="914400" lvl="1" indent="-317500">
              <a:lnSpc>
                <a:spcPct val="115000"/>
              </a:lnSpc>
              <a:spcBef>
                <a:spcPts val="0"/>
              </a:spcBef>
              <a:buSzPts val="1400"/>
              <a:buChar char="•"/>
            </a:pPr>
            <a:r>
              <a:rPr lang="en-US" dirty="0"/>
              <a:t>Inclusion: Refractory or metastatic HER2 positive sarcoma </a:t>
            </a:r>
          </a:p>
          <a:p>
            <a:pPr marL="914400" lvl="1" indent="-317500">
              <a:lnSpc>
                <a:spcPct val="115000"/>
              </a:lnSpc>
              <a:spcBef>
                <a:spcPts val="0"/>
              </a:spcBef>
              <a:buSzPts val="1400"/>
              <a:buChar char="•"/>
            </a:pPr>
            <a:r>
              <a:rPr lang="en-US" dirty="0"/>
              <a:t>Design: Received up to 3 infusions with HER2 CART cells + </a:t>
            </a:r>
            <a:r>
              <a:rPr lang="en-US" dirty="0" err="1"/>
              <a:t>lymphodepletive</a:t>
            </a:r>
            <a:r>
              <a:rPr lang="en-US" dirty="0"/>
              <a:t> chemotherapy (</a:t>
            </a:r>
            <a:r>
              <a:rPr lang="en-US" dirty="0" err="1"/>
              <a:t>fludarabine</a:t>
            </a:r>
            <a:r>
              <a:rPr lang="en-US" dirty="0"/>
              <a:t> +/- cyclophosphamide) </a:t>
            </a:r>
          </a:p>
          <a:p>
            <a:pPr marL="914400" lvl="1" indent="-317500">
              <a:lnSpc>
                <a:spcPct val="115000"/>
              </a:lnSpc>
              <a:spcBef>
                <a:spcPts val="0"/>
              </a:spcBef>
              <a:buSzPts val="1400"/>
              <a:buChar char="•"/>
            </a:pPr>
            <a:r>
              <a:rPr lang="en-US" dirty="0"/>
              <a:t>Results: 2 CR, 3 stable disease, 5 progression</a:t>
            </a:r>
          </a:p>
          <a:p>
            <a:pPr marL="914400" lvl="1" indent="-317500">
              <a:lnSpc>
                <a:spcPct val="115000"/>
              </a:lnSpc>
              <a:spcBef>
                <a:spcPts val="0"/>
              </a:spcBef>
              <a:buSzPts val="1400"/>
              <a:buChar char="•"/>
            </a:pPr>
            <a:r>
              <a:rPr lang="en-US" dirty="0"/>
              <a:t>CR: 2 (17 and 32 months)</a:t>
            </a:r>
          </a:p>
          <a:p>
            <a:pPr marL="914400" lvl="1" indent="-317500">
              <a:lnSpc>
                <a:spcPct val="115000"/>
              </a:lnSpc>
              <a:spcBef>
                <a:spcPts val="0"/>
              </a:spcBef>
              <a:buSzPts val="1400"/>
              <a:buChar char="•"/>
            </a:pPr>
            <a:r>
              <a:rPr lang="en-US" dirty="0"/>
              <a:t>Significance</a:t>
            </a:r>
          </a:p>
          <a:p>
            <a:endParaRPr lang="en-US" dirty="0"/>
          </a:p>
        </p:txBody>
      </p:sp>
      <p:sp>
        <p:nvSpPr>
          <p:cNvPr id="4" name="Rectangle 3"/>
          <p:cNvSpPr/>
          <p:nvPr/>
        </p:nvSpPr>
        <p:spPr>
          <a:xfrm>
            <a:off x="141667" y="6316554"/>
            <a:ext cx="8860665" cy="338554"/>
          </a:xfrm>
          <a:prstGeom prst="rect">
            <a:avLst/>
          </a:prstGeom>
        </p:spPr>
        <p:txBody>
          <a:bodyPr wrap="square">
            <a:spAutoFit/>
          </a:bodyPr>
          <a:lstStyle/>
          <a:p>
            <a:pPr>
              <a:buClr>
                <a:srgbClr val="000000"/>
              </a:buClr>
              <a:buFont typeface="Arial"/>
              <a:buNone/>
            </a:pPr>
            <a:r>
              <a:rPr lang="en-US" sz="800" kern="0" dirty="0" err="1">
                <a:solidFill>
                  <a:srgbClr val="000000"/>
                </a:solidFill>
                <a:cs typeface="Arial"/>
                <a:sym typeface="Arial"/>
              </a:rPr>
              <a:t>Cavallo</a:t>
            </a:r>
            <a:r>
              <a:rPr lang="en-US" sz="800" kern="0" dirty="0">
                <a:solidFill>
                  <a:srgbClr val="000000"/>
                </a:solidFill>
                <a:cs typeface="Arial"/>
                <a:sym typeface="Arial"/>
              </a:rPr>
              <a:t>, Jo. (2019, April 1). </a:t>
            </a:r>
            <a:r>
              <a:rPr lang="en-US" sz="800" i="1" kern="0" dirty="0">
                <a:solidFill>
                  <a:srgbClr val="000000"/>
                </a:solidFill>
                <a:cs typeface="Arial"/>
                <a:sym typeface="Arial"/>
              </a:rPr>
              <a:t>AACR 2019: HER2-Targeted CAR T-Cell Therapy Plus Chemotherapy in Advanced Sarcoma.</a:t>
            </a:r>
            <a:r>
              <a:rPr lang="en-US" sz="800" kern="0" dirty="0">
                <a:solidFill>
                  <a:srgbClr val="000000"/>
                </a:solidFill>
                <a:cs typeface="Arial"/>
                <a:sym typeface="Arial"/>
              </a:rPr>
              <a:t> The ASCO Post. Retrieved from </a:t>
            </a:r>
            <a:r>
              <a:rPr lang="en-US" sz="800" u="sng" kern="0" dirty="0">
                <a:solidFill>
                  <a:srgbClr val="000000"/>
                </a:solidFill>
                <a:cs typeface="Arial"/>
                <a:sym typeface="Arial"/>
                <a:hlinkClick r:id="rId3"/>
              </a:rPr>
              <a:t>https://www.ascopost.com/News/59888</a:t>
            </a:r>
            <a:r>
              <a:rPr lang="en-US" sz="800" kern="0" dirty="0">
                <a:solidFill>
                  <a:srgbClr val="000000"/>
                </a:solidFill>
                <a:cs typeface="Arial"/>
                <a:sym typeface="Arial"/>
              </a:rPr>
              <a:t> </a:t>
            </a:r>
          </a:p>
        </p:txBody>
      </p:sp>
    </p:spTree>
    <p:extLst>
      <p:ext uri="{BB962C8B-B14F-4D97-AF65-F5344CB8AC3E}">
        <p14:creationId xmlns:p14="http://schemas.microsoft.com/office/powerpoint/2010/main" val="3765149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GLIOBLASTOMAS</a:t>
            </a:r>
            <a:endParaRPr lang="en-US" dirty="0"/>
          </a:p>
        </p:txBody>
      </p:sp>
      <p:pic>
        <p:nvPicPr>
          <p:cNvPr id="4" name="Google Shape;239;p30"/>
          <p:cNvPicPr preferRelativeResize="0">
            <a:picLocks noGrp="1"/>
          </p:cNvPicPr>
          <p:nvPr>
            <p:ph idx="1"/>
          </p:nvPr>
        </p:nvPicPr>
        <p:blipFill>
          <a:blip r:embed="rId3">
            <a:alphaModFix/>
          </a:blip>
          <a:stretch>
            <a:fillRect/>
          </a:stretch>
        </p:blipFill>
        <p:spPr>
          <a:xfrm>
            <a:off x="457200" y="2148133"/>
            <a:ext cx="8229600" cy="3430097"/>
          </a:xfrm>
          <a:prstGeom prst="rect">
            <a:avLst/>
          </a:prstGeom>
          <a:noFill/>
          <a:ln>
            <a:noFill/>
          </a:ln>
        </p:spPr>
      </p:pic>
      <p:sp>
        <p:nvSpPr>
          <p:cNvPr id="5" name="Rectangle 4"/>
          <p:cNvSpPr/>
          <p:nvPr/>
        </p:nvSpPr>
        <p:spPr>
          <a:xfrm>
            <a:off x="-522681" y="6222018"/>
            <a:ext cx="8828468" cy="338554"/>
          </a:xfrm>
          <a:prstGeom prst="rect">
            <a:avLst/>
          </a:prstGeom>
        </p:spPr>
        <p:txBody>
          <a:bodyPr wrap="square">
            <a:spAutoFit/>
          </a:bodyPr>
          <a:lstStyle/>
          <a:p>
            <a:pPr>
              <a:buClr>
                <a:srgbClr val="000000"/>
              </a:buClr>
              <a:buFont typeface="Arial"/>
              <a:buNone/>
            </a:pPr>
            <a:r>
              <a:rPr lang="en-US" sz="800" kern="0" dirty="0">
                <a:solidFill>
                  <a:srgbClr val="2A2A2A"/>
                </a:solidFill>
                <a:highlight>
                  <a:srgbClr val="FFFFFF"/>
                </a:highlight>
                <a:cs typeface="Arial"/>
                <a:sym typeface="Arial"/>
              </a:rPr>
              <a:t>Stephen J Bagley, </a:t>
            </a:r>
            <a:r>
              <a:rPr lang="en-US" sz="800" kern="0" dirty="0" err="1">
                <a:solidFill>
                  <a:srgbClr val="2A2A2A"/>
                </a:solidFill>
                <a:highlight>
                  <a:srgbClr val="FFFFFF"/>
                </a:highlight>
                <a:cs typeface="Arial"/>
                <a:sym typeface="Arial"/>
              </a:rPr>
              <a:t>Arati</a:t>
            </a:r>
            <a:r>
              <a:rPr lang="en-US" sz="800" kern="0" dirty="0">
                <a:solidFill>
                  <a:srgbClr val="2A2A2A"/>
                </a:solidFill>
                <a:highlight>
                  <a:srgbClr val="FFFFFF"/>
                </a:highlight>
                <a:cs typeface="Arial"/>
                <a:sym typeface="Arial"/>
              </a:rPr>
              <a:t> S Desai, Gerald P Linette, Carl H June, Donald M O’Rourke, CAR T-cell therapy for glioblastoma: recent clinical advances and future challenges, </a:t>
            </a:r>
            <a:r>
              <a:rPr lang="en-US" sz="800" i="1" kern="0" dirty="0">
                <a:solidFill>
                  <a:srgbClr val="2A2A2A"/>
                </a:solidFill>
                <a:cs typeface="Arial"/>
                <a:sym typeface="Arial"/>
              </a:rPr>
              <a:t>Neuro-Oncology</a:t>
            </a:r>
            <a:r>
              <a:rPr lang="en-US" sz="800" kern="0" dirty="0">
                <a:solidFill>
                  <a:srgbClr val="2A2A2A"/>
                </a:solidFill>
                <a:highlight>
                  <a:srgbClr val="FFFFFF"/>
                </a:highlight>
                <a:cs typeface="Arial"/>
                <a:sym typeface="Arial"/>
              </a:rPr>
              <a:t>, Volume 20, Issue 11, November 2018, Pages 1429–1438, </a:t>
            </a:r>
            <a:r>
              <a:rPr lang="en-US" sz="800" kern="0" dirty="0">
                <a:solidFill>
                  <a:srgbClr val="006FB7"/>
                </a:solidFill>
                <a:uFill>
                  <a:noFill/>
                </a:uFill>
                <a:cs typeface="Arial"/>
                <a:sym typeface="Arial"/>
                <a:hlinkClick r:id="rId4"/>
              </a:rPr>
              <a:t>https://doi.org/10.1093/neuonc/noy032</a:t>
            </a:r>
            <a:r>
              <a:rPr lang="en-US" sz="800" kern="0" dirty="0">
                <a:solidFill>
                  <a:srgbClr val="000000"/>
                </a:solidFill>
                <a:cs typeface="Arial"/>
                <a:sym typeface="Arial"/>
              </a:rPr>
              <a:t> </a:t>
            </a:r>
          </a:p>
        </p:txBody>
      </p:sp>
    </p:spTree>
    <p:extLst>
      <p:ext uri="{BB962C8B-B14F-4D97-AF65-F5344CB8AC3E}">
        <p14:creationId xmlns:p14="http://schemas.microsoft.com/office/powerpoint/2010/main" val="26818166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 IN MULTIPLE MYELOMA</a:t>
            </a:r>
            <a:endParaRPr lang="en-US" dirty="0"/>
          </a:p>
        </p:txBody>
      </p:sp>
      <p:sp>
        <p:nvSpPr>
          <p:cNvPr id="3" name="Content Placeholder 2"/>
          <p:cNvSpPr>
            <a:spLocks noGrp="1"/>
          </p:cNvSpPr>
          <p:nvPr>
            <p:ph idx="1"/>
          </p:nvPr>
        </p:nvSpPr>
        <p:spPr/>
        <p:txBody>
          <a:bodyPr>
            <a:normAutofit lnSpcReduction="10000"/>
          </a:bodyPr>
          <a:lstStyle/>
          <a:p>
            <a:pPr marL="457200" lvl="0" indent="-317500">
              <a:lnSpc>
                <a:spcPct val="115000"/>
              </a:lnSpc>
              <a:spcBef>
                <a:spcPts val="1125"/>
              </a:spcBef>
              <a:buSzPts val="1400"/>
              <a:buChar char="•"/>
            </a:pPr>
            <a:r>
              <a:rPr lang="en-US" dirty="0"/>
              <a:t>Not yet FDA approved, but studies are promising </a:t>
            </a:r>
          </a:p>
          <a:p>
            <a:pPr marL="914400" lvl="1" indent="-317500">
              <a:lnSpc>
                <a:spcPct val="115000"/>
              </a:lnSpc>
              <a:spcBef>
                <a:spcPts val="0"/>
              </a:spcBef>
              <a:buSzPts val="1400"/>
              <a:buChar char="•"/>
            </a:pPr>
            <a:r>
              <a:rPr lang="en-US" dirty="0" smtClean="0"/>
              <a:t>Multiple </a:t>
            </a:r>
            <a:r>
              <a:rPr lang="en-US" dirty="0"/>
              <a:t>studies looking at different CAR constructs</a:t>
            </a:r>
          </a:p>
          <a:p>
            <a:pPr marL="914400" lvl="1" indent="-317500">
              <a:lnSpc>
                <a:spcPct val="115000"/>
              </a:lnSpc>
              <a:spcBef>
                <a:spcPts val="0"/>
              </a:spcBef>
              <a:buSzPts val="1400"/>
              <a:buChar char="•"/>
            </a:pPr>
            <a:r>
              <a:rPr lang="en-US" dirty="0"/>
              <a:t>bb2121 is a CAR that targets B-cell maturation antigen (BCMA)</a:t>
            </a:r>
          </a:p>
          <a:p>
            <a:pPr marL="457200" lvl="0" indent="-317500">
              <a:lnSpc>
                <a:spcPct val="115000"/>
              </a:lnSpc>
              <a:spcBef>
                <a:spcPts val="0"/>
              </a:spcBef>
              <a:buSzPts val="1400"/>
              <a:buChar char="•"/>
            </a:pPr>
            <a:r>
              <a:rPr lang="en-US" dirty="0"/>
              <a:t>Multicenter Phase 1 study with R/R MM received bb2121in either a single infusion in dose escalation cohort or expansion cohort</a:t>
            </a:r>
          </a:p>
          <a:p>
            <a:pPr marL="914400" lvl="1" indent="-317500">
              <a:lnSpc>
                <a:spcPct val="115000"/>
              </a:lnSpc>
              <a:spcBef>
                <a:spcPts val="0"/>
              </a:spcBef>
              <a:buSzPts val="1400"/>
              <a:buChar char="•"/>
            </a:pPr>
            <a:r>
              <a:rPr lang="en-US" dirty="0"/>
              <a:t>Median age was 60 (range 37-75)</a:t>
            </a:r>
          </a:p>
          <a:p>
            <a:pPr marL="914400" lvl="1" indent="-317500">
              <a:lnSpc>
                <a:spcPct val="115000"/>
              </a:lnSpc>
              <a:spcBef>
                <a:spcPts val="0"/>
              </a:spcBef>
              <a:buSzPts val="1400"/>
              <a:buChar char="•"/>
            </a:pPr>
            <a:r>
              <a:rPr lang="en-US" dirty="0"/>
              <a:t>Measurable disease</a:t>
            </a:r>
          </a:p>
          <a:p>
            <a:pPr marL="914400" lvl="1" indent="-317500">
              <a:lnSpc>
                <a:spcPct val="115000"/>
              </a:lnSpc>
              <a:spcBef>
                <a:spcPts val="0"/>
              </a:spcBef>
              <a:buSzPts val="1400"/>
              <a:buChar char="•"/>
            </a:pPr>
            <a:r>
              <a:rPr lang="en-US" dirty="0"/>
              <a:t>At least 3 previous lines of therapy</a:t>
            </a:r>
          </a:p>
          <a:p>
            <a:pPr marL="457200" lvl="0" indent="-317500">
              <a:lnSpc>
                <a:spcPct val="115000"/>
              </a:lnSpc>
              <a:spcBef>
                <a:spcPts val="0"/>
              </a:spcBef>
              <a:buSzPts val="1400"/>
              <a:buChar char="•"/>
            </a:pPr>
            <a:r>
              <a:rPr lang="en-US" dirty="0"/>
              <a:t>Early data reported in NEJM on the first 33 patients </a:t>
            </a:r>
          </a:p>
          <a:p>
            <a:pPr marL="914400" lvl="1" indent="-317500">
              <a:lnSpc>
                <a:spcPct val="115000"/>
              </a:lnSpc>
              <a:spcBef>
                <a:spcPts val="0"/>
              </a:spcBef>
              <a:buSzPts val="1400"/>
              <a:buChar char="•"/>
            </a:pPr>
            <a:r>
              <a:rPr lang="en-US" dirty="0"/>
              <a:t>Objective response rate was 85%</a:t>
            </a:r>
          </a:p>
          <a:p>
            <a:pPr marL="914400" lvl="1" indent="-317500">
              <a:lnSpc>
                <a:spcPct val="115000"/>
              </a:lnSpc>
              <a:spcBef>
                <a:spcPts val="0"/>
              </a:spcBef>
              <a:buSzPts val="1400"/>
              <a:buChar char="•"/>
            </a:pPr>
            <a:r>
              <a:rPr lang="en-US" dirty="0"/>
              <a:t>CR seen 45% (15 </a:t>
            </a:r>
            <a:r>
              <a:rPr lang="en-US" dirty="0" smtClean="0"/>
              <a:t>patients)</a:t>
            </a:r>
          </a:p>
          <a:p>
            <a:pPr marL="1314450" lvl="2" indent="-317500">
              <a:lnSpc>
                <a:spcPct val="115000"/>
              </a:lnSpc>
              <a:spcBef>
                <a:spcPts val="0"/>
              </a:spcBef>
              <a:buSzPts val="1400"/>
              <a:buChar char="•"/>
            </a:pPr>
            <a:r>
              <a:rPr lang="en-US" dirty="0"/>
              <a:t>H</a:t>
            </a:r>
            <a:r>
              <a:rPr lang="en-US" dirty="0" smtClean="0"/>
              <a:t>owever </a:t>
            </a:r>
            <a:r>
              <a:rPr lang="en-US" dirty="0"/>
              <a:t>6 of the 15 in CR have relapsed</a:t>
            </a:r>
          </a:p>
          <a:p>
            <a:pPr marL="914400" lvl="1" indent="-317500">
              <a:lnSpc>
                <a:spcPct val="115000"/>
              </a:lnSpc>
              <a:spcBef>
                <a:spcPts val="0"/>
              </a:spcBef>
              <a:buSzPts val="1400"/>
              <a:buChar char="•"/>
            </a:pPr>
            <a:r>
              <a:rPr lang="en-US" dirty="0"/>
              <a:t>Median PFS was 11.8 months</a:t>
            </a:r>
          </a:p>
          <a:p>
            <a:endParaRPr lang="en-US" dirty="0"/>
          </a:p>
        </p:txBody>
      </p:sp>
    </p:spTree>
    <p:extLst>
      <p:ext uri="{BB962C8B-B14F-4D97-AF65-F5344CB8AC3E}">
        <p14:creationId xmlns:p14="http://schemas.microsoft.com/office/powerpoint/2010/main" val="3024656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TRIALS</a:t>
            </a:r>
            <a:endParaRPr lang="en-US" dirty="0"/>
          </a:p>
        </p:txBody>
      </p:sp>
      <p:pic>
        <p:nvPicPr>
          <p:cNvPr id="4" name="Google Shape;279;p34"/>
          <p:cNvPicPr preferRelativeResize="0">
            <a:picLocks noGrp="1"/>
          </p:cNvPicPr>
          <p:nvPr>
            <p:ph idx="1"/>
          </p:nvPr>
        </p:nvPicPr>
        <p:blipFill>
          <a:blip r:embed="rId2">
            <a:alphaModFix/>
          </a:blip>
          <a:stretch>
            <a:fillRect/>
          </a:stretch>
        </p:blipFill>
        <p:spPr>
          <a:xfrm>
            <a:off x="1078016" y="1600200"/>
            <a:ext cx="6987968" cy="4525963"/>
          </a:xfrm>
          <a:prstGeom prst="rect">
            <a:avLst/>
          </a:prstGeom>
          <a:noFill/>
          <a:ln>
            <a:noFill/>
          </a:ln>
        </p:spPr>
      </p:pic>
    </p:spTree>
    <p:extLst>
      <p:ext uri="{BB962C8B-B14F-4D97-AF65-F5344CB8AC3E}">
        <p14:creationId xmlns:p14="http://schemas.microsoft.com/office/powerpoint/2010/main" val="68209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CAR-T</a:t>
            </a:r>
            <a:endParaRPr lang="en-US" dirty="0"/>
          </a:p>
        </p:txBody>
      </p:sp>
      <p:sp>
        <p:nvSpPr>
          <p:cNvPr id="3" name="Content Placeholder 2"/>
          <p:cNvSpPr>
            <a:spLocks noGrp="1"/>
          </p:cNvSpPr>
          <p:nvPr>
            <p:ph idx="1"/>
          </p:nvPr>
        </p:nvSpPr>
        <p:spPr/>
        <p:txBody>
          <a:bodyPr/>
          <a:lstStyle/>
          <a:p>
            <a:pPr marL="0" lvl="0" indent="0">
              <a:spcBef>
                <a:spcPts val="1125"/>
              </a:spcBef>
              <a:buNone/>
            </a:pPr>
            <a:r>
              <a:rPr lang="en-US" u="sng" dirty="0"/>
              <a:t>Expanding CAR 19 to Other </a:t>
            </a:r>
            <a:r>
              <a:rPr lang="en-US" u="sng" dirty="0" err="1"/>
              <a:t>Heme</a:t>
            </a:r>
            <a:r>
              <a:rPr lang="en-US" u="sng" dirty="0"/>
              <a:t> Malignancies</a:t>
            </a:r>
          </a:p>
          <a:p>
            <a:pPr marL="457200" lvl="0" indent="-317500">
              <a:spcBef>
                <a:spcPts val="1125"/>
              </a:spcBef>
              <a:buSzPts val="1400"/>
              <a:buChar char="•"/>
            </a:pPr>
            <a:r>
              <a:rPr lang="en-US" dirty="0"/>
              <a:t>CLL</a:t>
            </a:r>
          </a:p>
          <a:p>
            <a:pPr marL="457200" lvl="0" indent="-317500">
              <a:spcBef>
                <a:spcPts val="0"/>
              </a:spcBef>
              <a:buSzPts val="1400"/>
              <a:buChar char="•"/>
            </a:pPr>
            <a:r>
              <a:rPr lang="en-US" dirty="0"/>
              <a:t>Additional lymphoma subtypes (MCL, FL)</a:t>
            </a:r>
          </a:p>
          <a:p>
            <a:pPr marL="457200" lvl="0" indent="-317500">
              <a:spcBef>
                <a:spcPts val="0"/>
              </a:spcBef>
              <a:buSzPts val="1400"/>
              <a:buChar char="•"/>
            </a:pPr>
            <a:r>
              <a:rPr lang="en-US" dirty="0"/>
              <a:t>Using CAR-T earlier in DLBCL</a:t>
            </a:r>
          </a:p>
          <a:p>
            <a:pPr marL="457200" lvl="0" indent="-317500">
              <a:spcBef>
                <a:spcPts val="0"/>
              </a:spcBef>
              <a:buSzPts val="1400"/>
              <a:buChar char="•"/>
            </a:pPr>
            <a:r>
              <a:rPr lang="en-US" dirty="0"/>
              <a:t>First line treatment in high grade lymphoma</a:t>
            </a:r>
          </a:p>
          <a:p>
            <a:pPr marL="457200" lvl="0" indent="-317500">
              <a:spcBef>
                <a:spcPts val="0"/>
              </a:spcBef>
              <a:buSzPts val="1400"/>
              <a:buChar char="•"/>
            </a:pPr>
            <a:r>
              <a:rPr lang="en-US" dirty="0"/>
              <a:t>Timing of transplant vs CAR-T</a:t>
            </a:r>
          </a:p>
          <a:p>
            <a:pPr marL="457200" lvl="0" indent="0">
              <a:spcBef>
                <a:spcPts val="1125"/>
              </a:spcBef>
              <a:buNone/>
            </a:pPr>
            <a:endParaRPr lang="en-US" dirty="0"/>
          </a:p>
          <a:p>
            <a:pPr marL="0" lvl="0" indent="0">
              <a:spcBef>
                <a:spcPts val="1125"/>
              </a:spcBef>
              <a:buNone/>
            </a:pPr>
            <a:r>
              <a:rPr lang="en-US" u="sng" dirty="0"/>
              <a:t>Improve the CARs Efficiency </a:t>
            </a:r>
          </a:p>
          <a:p>
            <a:pPr marL="457200" lvl="0" indent="-317500">
              <a:spcBef>
                <a:spcPts val="1125"/>
              </a:spcBef>
              <a:buSzPts val="1400"/>
              <a:buChar char="•"/>
            </a:pPr>
            <a:r>
              <a:rPr lang="en-US" dirty="0"/>
              <a:t>Combination treatment (immune checkpoint inhibitors, </a:t>
            </a:r>
            <a:r>
              <a:rPr lang="en-US" dirty="0" err="1"/>
              <a:t>imids</a:t>
            </a:r>
            <a:r>
              <a:rPr lang="en-US" dirty="0"/>
              <a:t>, TKIs, 41BB agonist) </a:t>
            </a:r>
          </a:p>
          <a:p>
            <a:pPr marL="457200" lvl="0" indent="-317500">
              <a:spcBef>
                <a:spcPts val="0"/>
              </a:spcBef>
              <a:buSzPts val="1400"/>
              <a:buChar char="•"/>
            </a:pPr>
            <a:r>
              <a:rPr lang="en-US" dirty="0"/>
              <a:t>Further CAR engineering (PD-1 knockout CAR)</a:t>
            </a:r>
          </a:p>
          <a:p>
            <a:pPr marL="0" indent="0">
              <a:buNone/>
            </a:pPr>
            <a:endParaRPr lang="en-US" dirty="0"/>
          </a:p>
        </p:txBody>
      </p:sp>
    </p:spTree>
    <p:extLst>
      <p:ext uri="{BB962C8B-B14F-4D97-AF65-F5344CB8AC3E}">
        <p14:creationId xmlns:p14="http://schemas.microsoft.com/office/powerpoint/2010/main" val="4174166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CAR</a:t>
            </a:r>
            <a:endParaRPr lang="en-US" dirty="0"/>
          </a:p>
        </p:txBody>
      </p:sp>
      <p:pic>
        <p:nvPicPr>
          <p:cNvPr id="4" name="Google Shape;275;p35"/>
          <p:cNvPicPr preferRelativeResize="0">
            <a:picLocks noGrp="1"/>
          </p:cNvPicPr>
          <p:nvPr>
            <p:ph idx="1"/>
          </p:nvPr>
        </p:nvPicPr>
        <p:blipFill>
          <a:blip r:embed="rId3">
            <a:alphaModFix/>
          </a:blip>
          <a:stretch>
            <a:fillRect/>
          </a:stretch>
        </p:blipFill>
        <p:spPr>
          <a:xfrm>
            <a:off x="704978" y="1600201"/>
            <a:ext cx="7227442" cy="4400550"/>
          </a:xfrm>
          <a:prstGeom prst="rect">
            <a:avLst/>
          </a:prstGeom>
          <a:noFill/>
          <a:ln>
            <a:noFill/>
          </a:ln>
        </p:spPr>
      </p:pic>
    </p:spTree>
    <p:extLst>
      <p:ext uri="{BB962C8B-B14F-4D97-AF65-F5344CB8AC3E}">
        <p14:creationId xmlns:p14="http://schemas.microsoft.com/office/powerpoint/2010/main" val="39595102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Rectangle 3"/>
          <p:cNvSpPr/>
          <p:nvPr/>
        </p:nvSpPr>
        <p:spPr>
          <a:xfrm>
            <a:off x="3632550" y="1417638"/>
            <a:ext cx="1878899" cy="4508927"/>
          </a:xfrm>
          <a:prstGeom prst="rect">
            <a:avLst/>
          </a:prstGeom>
          <a:noFill/>
        </p:spPr>
        <p:txBody>
          <a:bodyPr wrap="square" lIns="91440" tIns="45720" rIns="91440" bIns="45720">
            <a:spAutoFit/>
          </a:bodyPr>
          <a:lstStyle/>
          <a:p>
            <a:pPr algn="ctr"/>
            <a:r>
              <a:rPr lang="en-US" sz="28700" b="1" spc="50" dirty="0" smtClean="0">
                <a:ln w="9525" cmpd="sng">
                  <a:solidFill>
                    <a:schemeClr val="accent1"/>
                  </a:solidFill>
                  <a:prstDash val="solid"/>
                </a:ln>
                <a:solidFill>
                  <a:srgbClr val="70AD47">
                    <a:tint val="1000"/>
                  </a:srgbClr>
                </a:solidFill>
                <a:effectLst>
                  <a:glow rad="38100">
                    <a:schemeClr val="accent1">
                      <a:alpha val="40000"/>
                    </a:schemeClr>
                  </a:glow>
                </a:effectLst>
              </a:rPr>
              <a:t>?</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7679893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Discuss the etiology of CAR-T therapy and pivotal clinical trials </a:t>
            </a:r>
          </a:p>
          <a:p>
            <a:r>
              <a:rPr lang="en-US" dirty="0" smtClean="0"/>
              <a:t>Review the most common side effects of CAR-T</a:t>
            </a:r>
          </a:p>
          <a:p>
            <a:r>
              <a:rPr lang="en-US" dirty="0" smtClean="0"/>
              <a:t>Highlight the key areas for outpatient management and follow-up in the clinic/community setting</a:t>
            </a:r>
          </a:p>
          <a:p>
            <a:r>
              <a:rPr lang="en-US" dirty="0" smtClean="0"/>
              <a:t>Discuss the future of CAR-T and potential expansion to other areas</a:t>
            </a:r>
            <a:endParaRPr lang="en-US" dirty="0"/>
          </a:p>
        </p:txBody>
      </p:sp>
    </p:spTree>
    <p:extLst>
      <p:ext uri="{BB962C8B-B14F-4D97-AF65-F5344CB8AC3E}">
        <p14:creationId xmlns:p14="http://schemas.microsoft.com/office/powerpoint/2010/main" val="1297698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DO WHAT WE DO</a:t>
            </a:r>
            <a:endParaRPr lang="en-US" dirty="0"/>
          </a:p>
        </p:txBody>
      </p:sp>
      <p:sp>
        <p:nvSpPr>
          <p:cNvPr id="3" name="Content Placeholder 2"/>
          <p:cNvSpPr>
            <a:spLocks noGrp="1"/>
          </p:cNvSpPr>
          <p:nvPr>
            <p:ph idx="1"/>
          </p:nvPr>
        </p:nvSpPr>
        <p:spPr/>
        <p:txBody>
          <a:bodyPr/>
          <a:lstStyle/>
          <a:p>
            <a:r>
              <a:rPr lang="en-US" dirty="0" smtClean="0">
                <a:hlinkClick r:id="rId3"/>
              </a:rPr>
              <a:t>The First CAR-T</a:t>
            </a:r>
            <a:endParaRPr lang="en-US" dirty="0"/>
          </a:p>
        </p:txBody>
      </p:sp>
    </p:spTree>
    <p:extLst>
      <p:ext uri="{BB962C8B-B14F-4D97-AF65-F5344CB8AC3E}">
        <p14:creationId xmlns:p14="http://schemas.microsoft.com/office/powerpoint/2010/main" val="1187042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CAR-T?</a:t>
            </a:r>
            <a:endParaRPr lang="en-US" dirty="0"/>
          </a:p>
        </p:txBody>
      </p:sp>
      <p:sp>
        <p:nvSpPr>
          <p:cNvPr id="36" name="TextBox 45"/>
          <p:cNvSpPr txBox="1">
            <a:spLocks noChangeArrowheads="1"/>
          </p:cNvSpPr>
          <p:nvPr/>
        </p:nvSpPr>
        <p:spPr bwMode="auto">
          <a:xfrm>
            <a:off x="5014861" y="1705263"/>
            <a:ext cx="39727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9725" indent="-339725" eaLnBrk="0" hangingPunct="0">
              <a:lnSpc>
                <a:spcPct val="95000"/>
              </a:lnSpc>
              <a:spcBef>
                <a:spcPct val="75000"/>
              </a:spcBef>
              <a:buClr>
                <a:srgbClr val="D67321"/>
              </a:buClr>
              <a:buSzPct val="110000"/>
              <a:buFont typeface="Wingdings" pitchFamily="2" charset="2"/>
              <a:buChar char="§"/>
              <a:defRPr sz="2400">
                <a:solidFill>
                  <a:schemeClr val="tx1"/>
                </a:solidFill>
                <a:latin typeface="Arial" pitchFamily="34" charset="0"/>
                <a:ea typeface="ＭＳ Ｐゴシック" pitchFamily="34" charset="-128"/>
              </a:defRPr>
            </a:lvl1pPr>
            <a:lvl2pPr marL="339725" indent="-339725" eaLnBrk="0" hangingPunct="0">
              <a:lnSpc>
                <a:spcPct val="95000"/>
              </a:lnSpc>
              <a:spcBef>
                <a:spcPct val="40000"/>
              </a:spcBef>
              <a:buClr>
                <a:srgbClr val="917B69"/>
              </a:buClr>
              <a:buFont typeface="Arial" pitchFamily="34" charset="0"/>
              <a:buChar char="•"/>
              <a:defRPr sz="2000">
                <a:solidFill>
                  <a:schemeClr val="tx1"/>
                </a:solidFill>
                <a:latin typeface="Arial" pitchFamily="34" charset="0"/>
                <a:ea typeface="ＭＳ Ｐゴシック" pitchFamily="34" charset="-128"/>
              </a:defRPr>
            </a:lvl2pPr>
            <a:lvl3pPr marL="1143000" indent="-228600" eaLnBrk="0" hangingPunct="0">
              <a:lnSpc>
                <a:spcPct val="95000"/>
              </a:lnSpc>
              <a:spcBef>
                <a:spcPct val="30000"/>
              </a:spcBef>
              <a:buClr>
                <a:schemeClr val="tx1"/>
              </a:buClr>
              <a:buFont typeface="Arial" pitchFamily="34" charset="0"/>
              <a:buChar char="-"/>
              <a:defRPr>
                <a:solidFill>
                  <a:schemeClr val="tx1"/>
                </a:solidFill>
                <a:latin typeface="Arial" pitchFamily="34" charset="0"/>
                <a:ea typeface="ＭＳ Ｐゴシック" pitchFamily="34" charset="-128"/>
              </a:defRPr>
            </a:lvl3pPr>
            <a:lvl4pPr marL="1600200" indent="-228600" eaLnBrk="0" hangingPunct="0">
              <a:lnSpc>
                <a:spcPct val="95000"/>
              </a:lnSpc>
              <a:spcBef>
                <a:spcPct val="20000"/>
              </a:spcBef>
              <a:buClr>
                <a:schemeClr val="tx1"/>
              </a:buClr>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400">
                <a:solidFill>
                  <a:schemeClr val="tx1"/>
                </a:solidFill>
                <a:latin typeface="Arial" pitchFamily="34" charset="0"/>
                <a:ea typeface="ＭＳ Ｐゴシック" pitchFamily="34" charset="-128"/>
              </a:defRPr>
            </a:lvl9pPr>
          </a:lstStyle>
          <a:p>
            <a:pPr marL="0" indent="0" eaLnBrk="1" hangingPunct="1">
              <a:lnSpc>
                <a:spcPct val="100000"/>
              </a:lnSpc>
              <a:spcBef>
                <a:spcPts val="0"/>
              </a:spcBef>
              <a:buClrTx/>
              <a:buSzTx/>
              <a:buNone/>
            </a:pPr>
            <a:r>
              <a:rPr lang="en-US" altLang="en-US" sz="1800" b="1" dirty="0">
                <a:solidFill>
                  <a:srgbClr val="F7A603"/>
                </a:solidFill>
                <a:latin typeface="+mn-lt"/>
              </a:rPr>
              <a:t>Cellular therapy</a:t>
            </a:r>
          </a:p>
          <a:p>
            <a:pPr lvl="1" eaLnBrk="1" hangingPunct="1">
              <a:lnSpc>
                <a:spcPct val="100000"/>
              </a:lnSpc>
              <a:spcBef>
                <a:spcPts val="0"/>
              </a:spcBef>
              <a:buClrTx/>
              <a:buFontTx/>
              <a:buNone/>
            </a:pPr>
            <a:r>
              <a:rPr lang="en-US" altLang="en-US" sz="1800" dirty="0" smtClean="0">
                <a:solidFill>
                  <a:srgbClr val="000000"/>
                </a:solidFill>
                <a:latin typeface="+mn-lt"/>
              </a:rPr>
              <a:t>Using the patient’s own cells as therapy</a:t>
            </a:r>
          </a:p>
          <a:p>
            <a:pPr lvl="1" eaLnBrk="1" hangingPunct="1">
              <a:lnSpc>
                <a:spcPct val="100000"/>
              </a:lnSpc>
              <a:spcBef>
                <a:spcPts val="0"/>
              </a:spcBef>
              <a:buClrTx/>
              <a:buFontTx/>
              <a:buNone/>
            </a:pPr>
            <a:r>
              <a:rPr lang="en-US" altLang="en-US" sz="1800" i="1" dirty="0" smtClean="0">
                <a:solidFill>
                  <a:srgbClr val="000000"/>
                </a:solidFill>
                <a:latin typeface="+mn-lt"/>
              </a:rPr>
              <a:t>(cells = T cells)</a:t>
            </a:r>
            <a:endParaRPr lang="en-US" altLang="en-US" sz="1800" i="1" dirty="0">
              <a:solidFill>
                <a:srgbClr val="000000"/>
              </a:solidFill>
              <a:latin typeface="+mn-lt"/>
            </a:endParaRPr>
          </a:p>
        </p:txBody>
      </p:sp>
      <p:graphicFrame>
        <p:nvGraphicFramePr>
          <p:cNvPr id="37" name="Diagram 36"/>
          <p:cNvGraphicFramePr/>
          <p:nvPr>
            <p:extLst/>
          </p:nvPr>
        </p:nvGraphicFramePr>
        <p:xfrm>
          <a:off x="-488170" y="169323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 name="Rectangle 37"/>
          <p:cNvSpPr/>
          <p:nvPr/>
        </p:nvSpPr>
        <p:spPr>
          <a:xfrm>
            <a:off x="5014861" y="4279903"/>
            <a:ext cx="3864443" cy="1477328"/>
          </a:xfrm>
          <a:prstGeom prst="rect">
            <a:avLst/>
          </a:prstGeom>
        </p:spPr>
        <p:txBody>
          <a:bodyPr wrap="square">
            <a:spAutoFit/>
          </a:bodyPr>
          <a:lstStyle/>
          <a:p>
            <a:pPr>
              <a:spcBef>
                <a:spcPts val="1800"/>
              </a:spcBef>
            </a:pPr>
            <a:r>
              <a:rPr lang="en-US" altLang="en-US" b="1" dirty="0" smtClean="0">
                <a:solidFill>
                  <a:srgbClr val="00B050"/>
                </a:solidFill>
              </a:rPr>
              <a:t>Gene therapy</a:t>
            </a:r>
          </a:p>
          <a:p>
            <a:pPr>
              <a:spcBef>
                <a:spcPct val="0"/>
              </a:spcBef>
            </a:pPr>
            <a:r>
              <a:rPr lang="en-US" altLang="en-US" dirty="0" smtClean="0">
                <a:solidFill>
                  <a:srgbClr val="000000"/>
                </a:solidFill>
              </a:rPr>
              <a:t>Insertion </a:t>
            </a:r>
            <a:r>
              <a:rPr lang="en-US" altLang="en-US" dirty="0">
                <a:solidFill>
                  <a:srgbClr val="000000"/>
                </a:solidFill>
              </a:rPr>
              <a:t>of genes into a patient’s cells, thereby causing these cells to produce a new therapeutic protein </a:t>
            </a:r>
            <a:r>
              <a:rPr lang="en-US" altLang="en-US" i="1" dirty="0">
                <a:solidFill>
                  <a:srgbClr val="000000"/>
                </a:solidFill>
              </a:rPr>
              <a:t>(new therapeutic protein = CAR)</a:t>
            </a:r>
          </a:p>
        </p:txBody>
      </p:sp>
      <p:sp>
        <p:nvSpPr>
          <p:cNvPr id="39" name="Rectangle 38"/>
          <p:cNvSpPr/>
          <p:nvPr/>
        </p:nvSpPr>
        <p:spPr>
          <a:xfrm>
            <a:off x="5014861" y="2920793"/>
            <a:ext cx="3972727" cy="1200329"/>
          </a:xfrm>
          <a:prstGeom prst="rect">
            <a:avLst/>
          </a:prstGeom>
        </p:spPr>
        <p:txBody>
          <a:bodyPr wrap="square">
            <a:spAutoFit/>
          </a:bodyPr>
          <a:lstStyle/>
          <a:p>
            <a:pPr>
              <a:spcBef>
                <a:spcPts val="1800"/>
              </a:spcBef>
            </a:pPr>
            <a:r>
              <a:rPr lang="en-US" altLang="en-US" b="1" dirty="0">
                <a:solidFill>
                  <a:srgbClr val="0000CC"/>
                </a:solidFill>
              </a:rPr>
              <a:t>Immunotherapy</a:t>
            </a:r>
          </a:p>
          <a:p>
            <a:pPr>
              <a:spcBef>
                <a:spcPct val="0"/>
              </a:spcBef>
            </a:pPr>
            <a:r>
              <a:rPr lang="en-US" altLang="en-US" dirty="0" smtClean="0">
                <a:solidFill>
                  <a:srgbClr val="000000"/>
                </a:solidFill>
              </a:rPr>
              <a:t>Harnessing </a:t>
            </a:r>
            <a:r>
              <a:rPr lang="en-US" altLang="en-US" dirty="0">
                <a:solidFill>
                  <a:srgbClr val="000000"/>
                </a:solidFill>
              </a:rPr>
              <a:t>the patient’s own immune system to treat his/her disease </a:t>
            </a:r>
            <a:r>
              <a:rPr lang="en-US" altLang="en-US" i="1" dirty="0">
                <a:solidFill>
                  <a:srgbClr val="000000"/>
                </a:solidFill>
              </a:rPr>
              <a:t>(immune system component = T cells)</a:t>
            </a:r>
          </a:p>
        </p:txBody>
      </p:sp>
    </p:spTree>
    <p:extLst>
      <p:ext uri="{BB962C8B-B14F-4D97-AF65-F5344CB8AC3E}">
        <p14:creationId xmlns:p14="http://schemas.microsoft.com/office/powerpoint/2010/main" val="75956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graphicEl>
                                              <a:dgm id="{E7ED7CAC-824A-4CC7-BE34-D9B2457B0BB4}"/>
                                            </p:graphicEl>
                                          </p:spTgt>
                                        </p:tgtEl>
                                        <p:attrNameLst>
                                          <p:attrName>style.visibility</p:attrName>
                                        </p:attrNameLst>
                                      </p:cBhvr>
                                      <p:to>
                                        <p:strVal val="visible"/>
                                      </p:to>
                                    </p:set>
                                    <p:animEffect transition="in" filter="fade">
                                      <p:cBhvr>
                                        <p:cTn id="7" dur="500"/>
                                        <p:tgtEl>
                                          <p:spTgt spid="37">
                                            <p:graphicEl>
                                              <a:dgm id="{E7ED7CAC-824A-4CC7-BE34-D9B2457B0BB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graphicEl>
                                              <a:dgm id="{D22E3483-C0C9-4E0C-A83C-3F8559337F45}"/>
                                            </p:graphicEl>
                                          </p:spTgt>
                                        </p:tgtEl>
                                        <p:attrNameLst>
                                          <p:attrName>style.visibility</p:attrName>
                                        </p:attrNameLst>
                                      </p:cBhvr>
                                      <p:to>
                                        <p:strVal val="visible"/>
                                      </p:to>
                                    </p:set>
                                    <p:animEffect transition="in" filter="fade">
                                      <p:cBhvr>
                                        <p:cTn id="17" dur="500"/>
                                        <p:tgtEl>
                                          <p:spTgt spid="37">
                                            <p:graphicEl>
                                              <a:dgm id="{D22E3483-C0C9-4E0C-A83C-3F8559337F4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graphicEl>
                                              <a:dgm id="{68BEA57C-E7F6-46A1-B08C-A6093598864F}"/>
                                            </p:graphicEl>
                                          </p:spTgt>
                                        </p:tgtEl>
                                        <p:attrNameLst>
                                          <p:attrName>style.visibility</p:attrName>
                                        </p:attrNameLst>
                                      </p:cBhvr>
                                      <p:to>
                                        <p:strVal val="visible"/>
                                      </p:to>
                                    </p:set>
                                    <p:animEffect transition="in" filter="fade">
                                      <p:cBhvr>
                                        <p:cTn id="27" dur="500"/>
                                        <p:tgtEl>
                                          <p:spTgt spid="37">
                                            <p:graphicEl>
                                              <a:dgm id="{68BEA57C-E7F6-46A1-B08C-A6093598864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37" grpId="0">
        <p:bldSub>
          <a:bldDgm bld="one"/>
        </p:bldSub>
      </p:bldGraphic>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APHERESIS</a:t>
            </a:r>
            <a:endParaRPr lang="en-US" dirty="0"/>
          </a:p>
        </p:txBody>
      </p:sp>
      <p:pic>
        <p:nvPicPr>
          <p:cNvPr id="5" name="Picture 4"/>
          <p:cNvPicPr>
            <a:picLocks noChangeAspect="1"/>
          </p:cNvPicPr>
          <p:nvPr/>
        </p:nvPicPr>
        <p:blipFill>
          <a:blip r:embed="rId2"/>
          <a:stretch>
            <a:fillRect/>
          </a:stretch>
        </p:blipFill>
        <p:spPr>
          <a:xfrm>
            <a:off x="2868931" y="1509426"/>
            <a:ext cx="3677126" cy="4363014"/>
          </a:xfrm>
          <a:prstGeom prst="rect">
            <a:avLst/>
          </a:prstGeom>
        </p:spPr>
      </p:pic>
    </p:spTree>
    <p:extLst>
      <p:ext uri="{BB962C8B-B14F-4D97-AF65-F5344CB8AC3E}">
        <p14:creationId xmlns:p14="http://schemas.microsoft.com/office/powerpoint/2010/main" val="1357335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LYMPHODEPLETING CHEMOTHERAPY</a:t>
            </a:r>
            <a:endParaRPr lang="en-US" dirty="0"/>
          </a:p>
        </p:txBody>
      </p:sp>
      <p:pic>
        <p:nvPicPr>
          <p:cNvPr id="4" name="Picture 3"/>
          <p:cNvPicPr>
            <a:picLocks noChangeAspect="1"/>
          </p:cNvPicPr>
          <p:nvPr/>
        </p:nvPicPr>
        <p:blipFill>
          <a:blip r:embed="rId2"/>
          <a:stretch>
            <a:fillRect/>
          </a:stretch>
        </p:blipFill>
        <p:spPr>
          <a:xfrm>
            <a:off x="3006090" y="1761173"/>
            <a:ext cx="3509009" cy="4420954"/>
          </a:xfrm>
          <a:prstGeom prst="rect">
            <a:avLst/>
          </a:prstGeom>
        </p:spPr>
      </p:pic>
    </p:spTree>
    <p:extLst>
      <p:ext uri="{BB962C8B-B14F-4D97-AF65-F5344CB8AC3E}">
        <p14:creationId xmlns:p14="http://schemas.microsoft.com/office/powerpoint/2010/main" val="469334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INFUSION</a:t>
            </a:r>
            <a:endParaRPr lang="en-US" dirty="0"/>
          </a:p>
        </p:txBody>
      </p:sp>
      <p:pic>
        <p:nvPicPr>
          <p:cNvPr id="4" name="Picture 3"/>
          <p:cNvPicPr>
            <a:picLocks noChangeAspect="1"/>
          </p:cNvPicPr>
          <p:nvPr/>
        </p:nvPicPr>
        <p:blipFill>
          <a:blip r:embed="rId2"/>
          <a:stretch>
            <a:fillRect/>
          </a:stretch>
        </p:blipFill>
        <p:spPr>
          <a:xfrm>
            <a:off x="2687621" y="1417639"/>
            <a:ext cx="3873200" cy="4674551"/>
          </a:xfrm>
          <a:prstGeom prst="rect">
            <a:avLst/>
          </a:prstGeom>
        </p:spPr>
      </p:pic>
    </p:spTree>
    <p:extLst>
      <p:ext uri="{BB962C8B-B14F-4D97-AF65-F5344CB8AC3E}">
        <p14:creationId xmlns:p14="http://schemas.microsoft.com/office/powerpoint/2010/main" val="1051713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2910</Words>
  <Application>Microsoft Office PowerPoint</Application>
  <PresentationFormat>On-screen Show (4:3)</PresentationFormat>
  <Paragraphs>273</Paragraphs>
  <Slides>39</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ＭＳ Ｐゴシック</vt:lpstr>
      <vt:lpstr>Arial</vt:lpstr>
      <vt:lpstr>Calibri</vt:lpstr>
      <vt:lpstr>Cambria Math</vt:lpstr>
      <vt:lpstr>Helvetica</vt:lpstr>
      <vt:lpstr>Wingdings</vt:lpstr>
      <vt:lpstr>ヒラギノ角ゴ Pro W3</vt:lpstr>
      <vt:lpstr>Office Theme</vt:lpstr>
      <vt:lpstr>CAR T-Cell Therapy</vt:lpstr>
      <vt:lpstr>PowerPoint Presentation</vt:lpstr>
      <vt:lpstr>DISCLOSURES</vt:lpstr>
      <vt:lpstr>OBJECTIVES</vt:lpstr>
      <vt:lpstr>WHY WE DO WHAT WE DO</vt:lpstr>
      <vt:lpstr>WHAT IS CAR-T?</vt:lpstr>
      <vt:lpstr>APHERESIS</vt:lpstr>
      <vt:lpstr>LYMPHODEPLETING CHEMOTHERAPY</vt:lpstr>
      <vt:lpstr>INFUSION</vt:lpstr>
      <vt:lpstr>THE PROCESS</vt:lpstr>
      <vt:lpstr>CAR-T INNOVATION</vt:lpstr>
      <vt:lpstr>CART EVOLUTION</vt:lpstr>
      <vt:lpstr>APPROVED CAR-T THERAPIES</vt:lpstr>
      <vt:lpstr>IMMEDIATE CAR-T TOXICITIES</vt:lpstr>
      <vt:lpstr>WHAT IS CRS?</vt:lpstr>
      <vt:lpstr>CRS GRADING AND TREATMENT</vt:lpstr>
      <vt:lpstr>CRS COMPARISON</vt:lpstr>
      <vt:lpstr>ROLE OF TOCILIZUMAB IN CRS</vt:lpstr>
      <vt:lpstr>IMMUNE EFFECTOR CELL-ASSOCIATED NEUROTOXICITY SYNDROME (ICANS)</vt:lpstr>
      <vt:lpstr>NEUROTOXICITY COMPARISON</vt:lpstr>
      <vt:lpstr>IMMUNE EFFECTOR CELL-ASSOCIATED ENCEPHALOPATHY (ICE) SCORE</vt:lpstr>
      <vt:lpstr>ICANS GRADING</vt:lpstr>
      <vt:lpstr>OUTPATIENT MANAGEMENT - CYTOPENIAS</vt:lpstr>
      <vt:lpstr>OUTPATIENT MANAGEMENT – B CELL APLASIA</vt:lpstr>
      <vt:lpstr>OUTPATIENT MANAGEMENT – SECONDARY MALIGNANCY</vt:lpstr>
      <vt:lpstr>OUTPATIENT MANAGEMENT - RELAPSE</vt:lpstr>
      <vt:lpstr>OUTPATIENT MANAGEMENT - STEROIDS</vt:lpstr>
      <vt:lpstr>FUTURE CHALLENGES - EFFICACY</vt:lpstr>
      <vt:lpstr>FUTURE CHALLENGE - APPLICATION</vt:lpstr>
      <vt:lpstr>FUTURE CHALLENGE - TOXICITIES</vt:lpstr>
      <vt:lpstr>FUTURE CHALLENGE – SOLID TUMORS</vt:lpstr>
      <vt:lpstr>IDEAL SOLID TUMOR CAR-T</vt:lpstr>
      <vt:lpstr>SARCOMA RESPONSES</vt:lpstr>
      <vt:lpstr>GLIOBLASTOMAS</vt:lpstr>
      <vt:lpstr>CAR-T IN MULTIPLE MYELOMA</vt:lpstr>
      <vt:lpstr>CURRENT TRIALS</vt:lpstr>
      <vt:lpstr>FUTURE OF CAR-T</vt:lpstr>
      <vt:lpstr>IDEAL CAR</vt:lpstr>
      <vt:lpstr>QUESTIONS</vt:lpstr>
    </vt:vector>
  </TitlesOfParts>
  <Company>ynhh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Macleman, Jennifer</dc:creator>
  <cp:lastModifiedBy>Bezak, Katrina</cp:lastModifiedBy>
  <cp:revision>65</cp:revision>
  <cp:lastPrinted>2016-03-22T14:22:43Z</cp:lastPrinted>
  <dcterms:created xsi:type="dcterms:W3CDTF">2016-03-04T16:40:29Z</dcterms:created>
  <dcterms:modified xsi:type="dcterms:W3CDTF">2019-10-24T18:04:50Z</dcterms:modified>
</cp:coreProperties>
</file>