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36"/>
  </p:notesMasterIdLst>
  <p:sldIdLst>
    <p:sldId id="256" r:id="rId2"/>
    <p:sldId id="257" r:id="rId3"/>
    <p:sldId id="258" r:id="rId4"/>
    <p:sldId id="259" r:id="rId5"/>
    <p:sldId id="260" r:id="rId6"/>
    <p:sldId id="288" r:id="rId7"/>
    <p:sldId id="28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8" r:id="rId24"/>
    <p:sldId id="277" r:id="rId25"/>
    <p:sldId id="279" r:id="rId26"/>
    <p:sldId id="280" r:id="rId27"/>
    <p:sldId id="281" r:id="rId28"/>
    <p:sldId id="282" r:id="rId29"/>
    <p:sldId id="283" r:id="rId30"/>
    <p:sldId id="290" r:id="rId31"/>
    <p:sldId id="284" r:id="rId32"/>
    <p:sldId id="286" r:id="rId33"/>
    <p:sldId id="285" r:id="rId34"/>
    <p:sldId id="28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73" d="100"/>
          <a:sy n="73" d="100"/>
        </p:scale>
        <p:origin x="612" y="72"/>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CD750-5FF7-4DF9-A688-41DCA2F065CD}" type="datetimeFigureOut">
              <a:rPr lang="en-US" smtClean="0"/>
              <a:t>10/22/2020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21BC9-9673-4C81-A53B-C95D3826126D}" type="slidenum">
              <a:rPr lang="en-US" smtClean="0"/>
              <a:t>‹#›</a:t>
            </a:fld>
            <a:endParaRPr lang="en-US"/>
          </a:p>
        </p:txBody>
      </p:sp>
    </p:spTree>
    <p:extLst>
      <p:ext uri="{BB962C8B-B14F-4D97-AF65-F5344CB8AC3E}">
        <p14:creationId xmlns:p14="http://schemas.microsoft.com/office/powerpoint/2010/main" val="306621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story has a beginning, middle and end; however the story that I will share with you today will have a beginning, a middle but it will not have an end.  You see the world is shaped by two things the stories people tell and the memories they leave behind and God willing, I still have many more memories to make and share so that I can leave them behind..</a:t>
            </a:r>
          </a:p>
          <a:p>
            <a:endParaRPr lang="en-US" dirty="0"/>
          </a:p>
        </p:txBody>
      </p:sp>
      <p:sp>
        <p:nvSpPr>
          <p:cNvPr id="4" name="Slide Number Placeholder 3"/>
          <p:cNvSpPr>
            <a:spLocks noGrp="1"/>
          </p:cNvSpPr>
          <p:nvPr>
            <p:ph type="sldNum" sz="quarter" idx="10"/>
          </p:nvPr>
        </p:nvSpPr>
        <p:spPr/>
        <p:txBody>
          <a:bodyPr/>
          <a:lstStyle/>
          <a:p>
            <a:fld id="{94621BC9-9673-4C81-A53B-C95D3826126D}" type="slidenum">
              <a:rPr lang="en-US" smtClean="0"/>
              <a:t>1</a:t>
            </a:fld>
            <a:endParaRPr lang="en-US"/>
          </a:p>
        </p:txBody>
      </p:sp>
    </p:spTree>
    <p:extLst>
      <p:ext uri="{BB962C8B-B14F-4D97-AF65-F5344CB8AC3E}">
        <p14:creationId xmlns:p14="http://schemas.microsoft.com/office/powerpoint/2010/main" val="498626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Charisma</a:t>
            </a:r>
            <a:r>
              <a:rPr lang="en-US" dirty="0"/>
              <a:t> words spoken by John Travolta about Oprah, her giving back to people</a:t>
            </a:r>
          </a:p>
          <a:p>
            <a:r>
              <a:rPr lang="en-US" b="1" dirty="0"/>
              <a:t>Intellectual stimulation </a:t>
            </a:r>
            <a:r>
              <a:rPr lang="en-US" dirty="0"/>
              <a:t>open the school in Africa</a:t>
            </a:r>
          </a:p>
          <a:p>
            <a:r>
              <a:rPr lang="en-US" b="1" dirty="0"/>
              <a:t>Inspirational motivation: </a:t>
            </a:r>
            <a:r>
              <a:rPr lang="en-US" dirty="0"/>
              <a:t> the woman who was inspired by standing in her shoes</a:t>
            </a:r>
          </a:p>
          <a:p>
            <a:r>
              <a:rPr lang="en-US" b="1" dirty="0"/>
              <a:t>Individualized consideration </a:t>
            </a:r>
            <a:r>
              <a:rPr lang="en-US" dirty="0"/>
              <a:t> mentorship with Dr. Oz, Rachel Ray Dr. Phil</a:t>
            </a:r>
            <a:endParaRPr lang="en-US" b="1" dirty="0"/>
          </a:p>
          <a:p>
            <a:endParaRPr lang="en-US" dirty="0"/>
          </a:p>
        </p:txBody>
      </p:sp>
      <p:sp>
        <p:nvSpPr>
          <p:cNvPr id="4" name="Slide Number Placeholder 3"/>
          <p:cNvSpPr>
            <a:spLocks noGrp="1"/>
          </p:cNvSpPr>
          <p:nvPr>
            <p:ph type="sldNum" sz="quarter" idx="10"/>
          </p:nvPr>
        </p:nvSpPr>
        <p:spPr/>
        <p:txBody>
          <a:bodyPr/>
          <a:lstStyle/>
          <a:p>
            <a:fld id="{94621BC9-9673-4C81-A53B-C95D3826126D}" type="slidenum">
              <a:rPr lang="en-US" smtClean="0"/>
              <a:t>12</a:t>
            </a:fld>
            <a:endParaRPr lang="en-US"/>
          </a:p>
        </p:txBody>
      </p:sp>
    </p:spTree>
    <p:extLst>
      <p:ext uri="{BB962C8B-B14F-4D97-AF65-F5344CB8AC3E}">
        <p14:creationId xmlns:p14="http://schemas.microsoft.com/office/powerpoint/2010/main" val="2972790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21BC9-9673-4C81-A53B-C95D3826126D}" type="slidenum">
              <a:rPr lang="en-US" smtClean="0"/>
              <a:t>13</a:t>
            </a:fld>
            <a:endParaRPr lang="en-US"/>
          </a:p>
        </p:txBody>
      </p:sp>
    </p:spTree>
    <p:extLst>
      <p:ext uri="{BB962C8B-B14F-4D97-AF65-F5344CB8AC3E}">
        <p14:creationId xmlns:p14="http://schemas.microsoft.com/office/powerpoint/2010/main" val="218358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21BC9-9673-4C81-A53B-C95D3826126D}" type="slidenum">
              <a:rPr lang="en-US" smtClean="0"/>
              <a:t>14</a:t>
            </a:fld>
            <a:endParaRPr lang="en-US"/>
          </a:p>
        </p:txBody>
      </p:sp>
    </p:spTree>
    <p:extLst>
      <p:ext uri="{BB962C8B-B14F-4D97-AF65-F5344CB8AC3E}">
        <p14:creationId xmlns:p14="http://schemas.microsoft.com/office/powerpoint/2010/main" val="2417344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21BC9-9673-4C81-A53B-C95D3826126D}" type="slidenum">
              <a:rPr lang="en-US" smtClean="0"/>
              <a:t>15</a:t>
            </a:fld>
            <a:endParaRPr lang="en-US"/>
          </a:p>
        </p:txBody>
      </p:sp>
    </p:spTree>
    <p:extLst>
      <p:ext uri="{BB962C8B-B14F-4D97-AF65-F5344CB8AC3E}">
        <p14:creationId xmlns:p14="http://schemas.microsoft.com/office/powerpoint/2010/main" val="1073859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Transformational leadership has been applied to both healthcare and patients. A few key issues that have been addressed utilizing this style of leadership:</a:t>
            </a:r>
          </a:p>
          <a:p>
            <a:pPr marL="232440" indent="-232440">
              <a:buFont typeface="+mj-lt"/>
              <a:buAutoNum type="arabicPeriod"/>
            </a:pPr>
            <a:r>
              <a:rPr lang="en-US" dirty="0"/>
              <a:t>Nurse satisfaction</a:t>
            </a:r>
          </a:p>
          <a:p>
            <a:pPr marL="232440" indent="-232440">
              <a:buFont typeface="+mj-lt"/>
              <a:buAutoNum type="arabicPeriod"/>
            </a:pPr>
            <a:r>
              <a:rPr lang="en-US" dirty="0"/>
              <a:t>Nurse retention</a:t>
            </a:r>
          </a:p>
          <a:p>
            <a:pPr marL="232440" indent="-232440">
              <a:buFont typeface="+mj-lt"/>
              <a:buAutoNum type="arabicPeriod"/>
            </a:pPr>
            <a:r>
              <a:rPr lang="en-US" dirty="0"/>
              <a:t>Diversity</a:t>
            </a:r>
          </a:p>
          <a:p>
            <a:pPr marL="232440" indent="-232440">
              <a:buFont typeface="+mj-lt"/>
              <a:buAutoNum type="arabicPeriod"/>
            </a:pPr>
            <a:r>
              <a:rPr lang="en-US" dirty="0"/>
              <a:t>Patient safety</a:t>
            </a:r>
          </a:p>
          <a:p>
            <a:pPr marL="232440" indent="-232440">
              <a:buFont typeface="+mj-lt"/>
              <a:buAutoNum type="arabicPeriod"/>
            </a:pPr>
            <a:r>
              <a:rPr lang="en-US" dirty="0"/>
              <a:t>Work engagement</a:t>
            </a:r>
          </a:p>
          <a:p>
            <a:pPr marL="232440" indent="-232440">
              <a:buFont typeface="+mj-lt"/>
              <a:buAutoNum type="arabicPeriod"/>
            </a:pPr>
            <a:r>
              <a:rPr lang="en-US" dirty="0"/>
              <a:t>Quality outcomes</a:t>
            </a:r>
          </a:p>
          <a:p>
            <a:endParaRPr lang="en-US" dirty="0"/>
          </a:p>
        </p:txBody>
      </p:sp>
      <p:sp>
        <p:nvSpPr>
          <p:cNvPr id="4" name="Slide Number Placeholder 3"/>
          <p:cNvSpPr>
            <a:spLocks noGrp="1"/>
          </p:cNvSpPr>
          <p:nvPr>
            <p:ph type="sldNum" sz="quarter" idx="10"/>
          </p:nvPr>
        </p:nvSpPr>
        <p:spPr/>
        <p:txBody>
          <a:bodyPr/>
          <a:lstStyle/>
          <a:p>
            <a:fld id="{94621BC9-9673-4C81-A53B-C95D3826126D}" type="slidenum">
              <a:rPr lang="en-US" smtClean="0"/>
              <a:t>16</a:t>
            </a:fld>
            <a:endParaRPr lang="en-US"/>
          </a:p>
        </p:txBody>
      </p:sp>
    </p:spTree>
    <p:extLst>
      <p:ext uri="{BB962C8B-B14F-4D97-AF65-F5344CB8AC3E}">
        <p14:creationId xmlns:p14="http://schemas.microsoft.com/office/powerpoint/2010/main" val="4111463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21BC9-9673-4C81-A53B-C95D3826126D}" type="slidenum">
              <a:rPr lang="en-US" smtClean="0"/>
              <a:t>17</a:t>
            </a:fld>
            <a:endParaRPr lang="en-US"/>
          </a:p>
        </p:txBody>
      </p:sp>
    </p:spTree>
    <p:extLst>
      <p:ext uri="{BB962C8B-B14F-4D97-AF65-F5344CB8AC3E}">
        <p14:creationId xmlns:p14="http://schemas.microsoft.com/office/powerpoint/2010/main" val="403267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21BC9-9673-4C81-A53B-C95D3826126D}" type="slidenum">
              <a:rPr lang="en-US" smtClean="0"/>
              <a:t>18</a:t>
            </a:fld>
            <a:endParaRPr lang="en-US"/>
          </a:p>
        </p:txBody>
      </p:sp>
    </p:spTree>
    <p:extLst>
      <p:ext uri="{BB962C8B-B14F-4D97-AF65-F5344CB8AC3E}">
        <p14:creationId xmlns:p14="http://schemas.microsoft.com/office/powerpoint/2010/main" val="450147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21BC9-9673-4C81-A53B-C95D3826126D}" type="slidenum">
              <a:rPr lang="en-US" smtClean="0"/>
              <a:t>19</a:t>
            </a:fld>
            <a:endParaRPr lang="en-US"/>
          </a:p>
        </p:txBody>
      </p:sp>
    </p:spTree>
    <p:extLst>
      <p:ext uri="{BB962C8B-B14F-4D97-AF65-F5344CB8AC3E}">
        <p14:creationId xmlns:p14="http://schemas.microsoft.com/office/powerpoint/2010/main" val="140343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21BC9-9673-4C81-A53B-C95D3826126D}" type="slidenum">
              <a:rPr lang="en-US" smtClean="0"/>
              <a:t>20</a:t>
            </a:fld>
            <a:endParaRPr lang="en-US"/>
          </a:p>
        </p:txBody>
      </p:sp>
    </p:spTree>
    <p:extLst>
      <p:ext uri="{BB962C8B-B14F-4D97-AF65-F5344CB8AC3E}">
        <p14:creationId xmlns:p14="http://schemas.microsoft.com/office/powerpoint/2010/main" val="1418969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Martin Luther King, Jr. continues to be the epitome of leadership, evoking words such as these that are influential and  can </a:t>
            </a:r>
            <a:r>
              <a:rPr lang="en-US"/>
              <a:t>still resonate with individuals today.</a:t>
            </a:r>
          </a:p>
          <a:p>
            <a:endParaRPr lang="en-US" dirty="0"/>
          </a:p>
          <a:p>
            <a:r>
              <a:rPr lang="en-US" dirty="0"/>
              <a:t>It’s not just one thing that makes a leader: it’s a combination of traits that all complement each other.</a:t>
            </a:r>
          </a:p>
        </p:txBody>
      </p:sp>
      <p:sp>
        <p:nvSpPr>
          <p:cNvPr id="4" name="Slide Number Placeholder 3"/>
          <p:cNvSpPr>
            <a:spLocks noGrp="1"/>
          </p:cNvSpPr>
          <p:nvPr>
            <p:ph type="sldNum" sz="quarter" idx="10"/>
          </p:nvPr>
        </p:nvSpPr>
        <p:spPr/>
        <p:txBody>
          <a:bodyPr/>
          <a:lstStyle/>
          <a:p>
            <a:fld id="{AF3C882C-6931-48D7-9B18-809CA6FAEAE8}" type="slidenum">
              <a:rPr lang="en-US" smtClean="0"/>
              <a:pPr/>
              <a:t>21</a:t>
            </a:fld>
            <a:endParaRPr lang="en-US"/>
          </a:p>
        </p:txBody>
      </p:sp>
    </p:spTree>
    <p:extLst>
      <p:ext uri="{BB962C8B-B14F-4D97-AF65-F5344CB8AC3E}">
        <p14:creationId xmlns:p14="http://schemas.microsoft.com/office/powerpoint/2010/main" val="234243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21BC9-9673-4C81-A53B-C95D3826126D}" type="slidenum">
              <a:rPr lang="en-US" smtClean="0"/>
              <a:t>2</a:t>
            </a:fld>
            <a:endParaRPr lang="en-US"/>
          </a:p>
        </p:txBody>
      </p:sp>
    </p:spTree>
    <p:extLst>
      <p:ext uri="{BB962C8B-B14F-4D97-AF65-F5344CB8AC3E}">
        <p14:creationId xmlns:p14="http://schemas.microsoft.com/office/powerpoint/2010/main" val="244297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21BC9-9673-4C81-A53B-C95D3826126D}" type="slidenum">
              <a:rPr lang="en-US" smtClean="0"/>
              <a:t>22</a:t>
            </a:fld>
            <a:endParaRPr lang="en-US"/>
          </a:p>
        </p:txBody>
      </p:sp>
    </p:spTree>
    <p:extLst>
      <p:ext uri="{BB962C8B-B14F-4D97-AF65-F5344CB8AC3E}">
        <p14:creationId xmlns:p14="http://schemas.microsoft.com/office/powerpoint/2010/main" val="1426880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21BC9-9673-4C81-A53B-C95D3826126D}" type="slidenum">
              <a:rPr lang="en-US" smtClean="0"/>
              <a:t>23</a:t>
            </a:fld>
            <a:endParaRPr lang="en-US"/>
          </a:p>
        </p:txBody>
      </p:sp>
    </p:spTree>
    <p:extLst>
      <p:ext uri="{BB962C8B-B14F-4D97-AF65-F5344CB8AC3E}">
        <p14:creationId xmlns:p14="http://schemas.microsoft.com/office/powerpoint/2010/main" val="3355088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philosophy behind StrengthsFinder is that everyone has natural talents and that we’ll get the farthest in life if we focus on elevating our personal strengths, rather than trying to balance out our weaknesses. More like a validation of who you are, it’s excellent for teams and It provides tons of suggestions for using your strengths in your life and business. </a:t>
            </a:r>
          </a:p>
          <a:p>
            <a:endParaRPr lang="en-US" dirty="0"/>
          </a:p>
        </p:txBody>
      </p:sp>
      <p:sp>
        <p:nvSpPr>
          <p:cNvPr id="4" name="Slide Number Placeholder 3"/>
          <p:cNvSpPr>
            <a:spLocks noGrp="1"/>
          </p:cNvSpPr>
          <p:nvPr>
            <p:ph type="sldNum" sz="quarter" idx="10"/>
          </p:nvPr>
        </p:nvSpPr>
        <p:spPr/>
        <p:txBody>
          <a:bodyPr/>
          <a:lstStyle/>
          <a:p>
            <a:fld id="{94621BC9-9673-4C81-A53B-C95D3826126D}" type="slidenum">
              <a:rPr lang="en-US" smtClean="0"/>
              <a:t>24</a:t>
            </a:fld>
            <a:endParaRPr lang="en-US"/>
          </a:p>
        </p:txBody>
      </p:sp>
    </p:spTree>
    <p:extLst>
      <p:ext uri="{BB962C8B-B14F-4D97-AF65-F5344CB8AC3E}">
        <p14:creationId xmlns:p14="http://schemas.microsoft.com/office/powerpoint/2010/main" val="2617512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leaders make the hard choice, and self-sacrifice in order to enhance the lives of others around them.</a:t>
            </a:r>
          </a:p>
          <a:p>
            <a:endParaRPr lang="en-US" dirty="0"/>
          </a:p>
        </p:txBody>
      </p:sp>
      <p:sp>
        <p:nvSpPr>
          <p:cNvPr id="4" name="Slide Number Placeholder 3"/>
          <p:cNvSpPr>
            <a:spLocks noGrp="1"/>
          </p:cNvSpPr>
          <p:nvPr>
            <p:ph type="sldNum" sz="quarter" idx="10"/>
          </p:nvPr>
        </p:nvSpPr>
        <p:spPr/>
        <p:txBody>
          <a:bodyPr/>
          <a:lstStyle/>
          <a:p>
            <a:fld id="{94621BC9-9673-4C81-A53B-C95D3826126D}" type="slidenum">
              <a:rPr lang="en-US" smtClean="0"/>
              <a:t>25</a:t>
            </a:fld>
            <a:endParaRPr lang="en-US"/>
          </a:p>
        </p:txBody>
      </p:sp>
    </p:spTree>
    <p:extLst>
      <p:ext uri="{BB962C8B-B14F-4D97-AF65-F5344CB8AC3E}">
        <p14:creationId xmlns:p14="http://schemas.microsoft.com/office/powerpoint/2010/main" val="1381815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32</a:t>
            </a:fld>
            <a:endParaRPr lang="en-US"/>
          </a:p>
        </p:txBody>
      </p:sp>
    </p:spTree>
    <p:extLst>
      <p:ext uri="{BB962C8B-B14F-4D97-AF65-F5344CB8AC3E}">
        <p14:creationId xmlns:p14="http://schemas.microsoft.com/office/powerpoint/2010/main" val="247075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development is vital because organizations take on the personality of their leaders. </a:t>
            </a:r>
          </a:p>
          <a:p>
            <a:r>
              <a:rPr lang="en-US" dirty="0"/>
              <a:t>Leadership is all about being passionate about what you do, and having confidence in yourself and your followers.</a:t>
            </a:r>
          </a:p>
          <a:p>
            <a:r>
              <a:rPr lang="en-US" dirty="0"/>
              <a:t>We plant trees because they help to reduce ozone levels, leaders help to reduce stressful situations. Trees sequester carbon, helping to remove carbon dioxide and other greenhouse gases from the air, which cools the earth, just as leaders help to remove negativity, and Debbie Downers from the workplace or minimize their presence.  We need leaders because they are vital to the success of their people and the organization.</a:t>
            </a:r>
          </a:p>
          <a:p>
            <a:endParaRPr lang="en-US" dirty="0"/>
          </a:p>
        </p:txBody>
      </p:sp>
      <p:sp>
        <p:nvSpPr>
          <p:cNvPr id="4" name="Slide Number Placeholder 3"/>
          <p:cNvSpPr>
            <a:spLocks noGrp="1"/>
          </p:cNvSpPr>
          <p:nvPr>
            <p:ph type="sldNum" sz="quarter" idx="10"/>
          </p:nvPr>
        </p:nvSpPr>
        <p:spPr/>
        <p:txBody>
          <a:bodyPr/>
          <a:lstStyle/>
          <a:p>
            <a:fld id="{94621BC9-9673-4C81-A53B-C95D3826126D}" type="slidenum">
              <a:rPr lang="en-US" smtClean="0"/>
              <a:t>3</a:t>
            </a:fld>
            <a:endParaRPr lang="en-US"/>
          </a:p>
        </p:txBody>
      </p:sp>
    </p:spTree>
    <p:extLst>
      <p:ext uri="{BB962C8B-B14F-4D97-AF65-F5344CB8AC3E}">
        <p14:creationId xmlns:p14="http://schemas.microsoft.com/office/powerpoint/2010/main" val="195224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21BC9-9673-4C81-A53B-C95D3826126D}" type="slidenum">
              <a:rPr lang="en-US" smtClean="0"/>
              <a:t>4</a:t>
            </a:fld>
            <a:endParaRPr lang="en-US"/>
          </a:p>
        </p:txBody>
      </p:sp>
    </p:spTree>
    <p:extLst>
      <p:ext uri="{BB962C8B-B14F-4D97-AF65-F5344CB8AC3E}">
        <p14:creationId xmlns:p14="http://schemas.microsoft.com/office/powerpoint/2010/main" val="3583959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these terms interchangeably when in fact they are not,  for the record they are completely opposite. Leadership—it is a word we use often, but are rarely able to describe so let me highlight the differences between these two terms for you.</a:t>
            </a:r>
          </a:p>
          <a:p>
            <a:endParaRPr lang="en-US" dirty="0"/>
          </a:p>
        </p:txBody>
      </p:sp>
      <p:sp>
        <p:nvSpPr>
          <p:cNvPr id="4" name="Slide Number Placeholder 3"/>
          <p:cNvSpPr>
            <a:spLocks noGrp="1"/>
          </p:cNvSpPr>
          <p:nvPr>
            <p:ph type="sldNum" sz="quarter" idx="10"/>
          </p:nvPr>
        </p:nvSpPr>
        <p:spPr/>
        <p:txBody>
          <a:bodyPr/>
          <a:lstStyle/>
          <a:p>
            <a:fld id="{94621BC9-9673-4C81-A53B-C95D3826126D}" type="slidenum">
              <a:rPr lang="en-US" smtClean="0"/>
              <a:t>5</a:t>
            </a:fld>
            <a:endParaRPr lang="en-US"/>
          </a:p>
        </p:txBody>
      </p:sp>
    </p:spTree>
    <p:extLst>
      <p:ext uri="{BB962C8B-B14F-4D97-AF65-F5344CB8AC3E}">
        <p14:creationId xmlns:p14="http://schemas.microsoft.com/office/powerpoint/2010/main" val="279927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21BC9-9673-4C81-A53B-C95D3826126D}" type="slidenum">
              <a:rPr lang="en-US" smtClean="0"/>
              <a:t>8</a:t>
            </a:fld>
            <a:endParaRPr lang="en-US"/>
          </a:p>
        </p:txBody>
      </p:sp>
    </p:spTree>
    <p:extLst>
      <p:ext uri="{BB962C8B-B14F-4D97-AF65-F5344CB8AC3E}">
        <p14:creationId xmlns:p14="http://schemas.microsoft.com/office/powerpoint/2010/main" val="233666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debate about this topic; however what the literature shows are both. Leadership capability falls along a bell curve and  at the top of the curve you have about 10% of leaders who  were born to lead, these leaders tend to get better as time progresses, then you have about 10-15% at the bottom of the curve and no matter how hard they try will never be a good leader. Lastly in the middle sits the majority of individuals who possess the traits and potential to become a good leader, their talents are just waiting  to be nurtured into great leaders.</a:t>
            </a:r>
          </a:p>
          <a:p>
            <a:endParaRPr lang="en-US" dirty="0"/>
          </a:p>
        </p:txBody>
      </p:sp>
      <p:sp>
        <p:nvSpPr>
          <p:cNvPr id="4" name="Slide Number Placeholder 3"/>
          <p:cNvSpPr>
            <a:spLocks noGrp="1"/>
          </p:cNvSpPr>
          <p:nvPr>
            <p:ph type="sldNum" sz="quarter" idx="10"/>
          </p:nvPr>
        </p:nvSpPr>
        <p:spPr/>
        <p:txBody>
          <a:bodyPr/>
          <a:lstStyle/>
          <a:p>
            <a:fld id="{94621BC9-9673-4C81-A53B-C95D3826126D}" type="slidenum">
              <a:rPr lang="en-US" smtClean="0"/>
              <a:t>9</a:t>
            </a:fld>
            <a:endParaRPr lang="en-US"/>
          </a:p>
        </p:txBody>
      </p:sp>
    </p:spTree>
    <p:extLst>
      <p:ext uri="{BB962C8B-B14F-4D97-AF65-F5344CB8AC3E}">
        <p14:creationId xmlns:p14="http://schemas.microsoft.com/office/powerpoint/2010/main" val="194732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Transformational leaders can be misunderstood, and they are sometimes disliked by the very people they are called to serve. The reason for this is because transformation requires change, the element of life that we usually try to avoid.</a:t>
            </a:r>
          </a:p>
          <a:p>
            <a:endParaRPr lang="en-US" dirty="0"/>
          </a:p>
        </p:txBody>
      </p:sp>
      <p:sp>
        <p:nvSpPr>
          <p:cNvPr id="4" name="Slide Number Placeholder 3"/>
          <p:cNvSpPr>
            <a:spLocks noGrp="1"/>
          </p:cNvSpPr>
          <p:nvPr>
            <p:ph type="sldNum" sz="quarter" idx="10"/>
          </p:nvPr>
        </p:nvSpPr>
        <p:spPr/>
        <p:txBody>
          <a:bodyPr/>
          <a:lstStyle/>
          <a:p>
            <a:fld id="{94621BC9-9673-4C81-A53B-C95D3826126D}" type="slidenum">
              <a:rPr lang="en-US" smtClean="0"/>
              <a:t>10</a:t>
            </a:fld>
            <a:endParaRPr lang="en-US"/>
          </a:p>
        </p:txBody>
      </p:sp>
    </p:spTree>
    <p:extLst>
      <p:ext uri="{BB962C8B-B14F-4D97-AF65-F5344CB8AC3E}">
        <p14:creationId xmlns:p14="http://schemas.microsoft.com/office/powerpoint/2010/main" val="60557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Nursing Credentialing Center Magnet Recognition Program places emphasis on the CNO as a transformational leader.  The CNO is the one who develops a strong  vision and philosophy , effectively communicates expectations, develops others and leads the organization to  meet strategic priorities.</a:t>
            </a:r>
          </a:p>
          <a:p>
            <a:endParaRPr lang="en-US" dirty="0"/>
          </a:p>
          <a:p>
            <a:r>
              <a:rPr lang="en-US" dirty="0"/>
              <a:t>Transformational leadership is seen as the core component of the Magnet Model, in conjunction with exemplary professional proaction, innovation, structural empowerment, new knowledge and empirical outcomes.</a:t>
            </a:r>
          </a:p>
          <a:p>
            <a:endParaRPr lang="en-US" dirty="0"/>
          </a:p>
        </p:txBody>
      </p:sp>
      <p:sp>
        <p:nvSpPr>
          <p:cNvPr id="4" name="Slide Number Placeholder 3"/>
          <p:cNvSpPr>
            <a:spLocks noGrp="1"/>
          </p:cNvSpPr>
          <p:nvPr>
            <p:ph type="sldNum" sz="quarter" idx="10"/>
          </p:nvPr>
        </p:nvSpPr>
        <p:spPr/>
        <p:txBody>
          <a:bodyPr/>
          <a:lstStyle/>
          <a:p>
            <a:fld id="{94621BC9-9673-4C81-A53B-C95D3826126D}" type="slidenum">
              <a:rPr lang="en-US" smtClean="0"/>
              <a:t>11</a:t>
            </a:fld>
            <a:endParaRPr lang="en-US"/>
          </a:p>
        </p:txBody>
      </p:sp>
    </p:spTree>
    <p:extLst>
      <p:ext uri="{BB962C8B-B14F-4D97-AF65-F5344CB8AC3E}">
        <p14:creationId xmlns:p14="http://schemas.microsoft.com/office/powerpoint/2010/main" val="285255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10/22/2020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703948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0782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6803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764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10/22/2020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377813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5120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1038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6265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3720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10/22/2020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331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10/22/2020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910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10/22/2020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72197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list=PLaUTGH_7gNSIKeYgl5dYYLCT14-3KfbSD&amp;v=jsjlJCOzmh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jpg"/><Relationship Id="rId4" Type="http://schemas.openxmlformats.org/officeDocument/2006/relationships/image" Target="../media/image25.pn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tiff"/></Relationships>
</file>

<file path=ppt/slides/_rels/slide2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g"/><Relationship Id="rId4" Type="http://schemas.openxmlformats.org/officeDocument/2006/relationships/image" Target="../media/image42.jpeg"/><Relationship Id="rId9"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managementstudyguide.com/transformational-leadership.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list=PLaUTGH_7gNSIKeYgl5dYYLCT14-3KfbSD&amp;v=jsjlJCOzmh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720099" y="1653731"/>
            <a:ext cx="8110584" cy="3935906"/>
          </a:xfrm>
        </p:spPr>
        <p:txBody>
          <a:bodyPr anchor="t">
            <a:normAutofit/>
          </a:bodyPr>
          <a:lstStyle/>
          <a:p>
            <a:pPr algn="l"/>
            <a:r>
              <a:rPr lang="en-US" sz="3500" dirty="0"/>
              <a:t>Leading with </a:t>
            </a:r>
            <a:r>
              <a:rPr lang="en-US" sz="3500" dirty="0" smtClean="0"/>
              <a:t>Purpose &amp; INNOVATION:</a:t>
            </a:r>
            <a:r>
              <a:rPr lang="en-US" sz="3500" dirty="0"/>
              <a:t/>
            </a:r>
            <a:br>
              <a:rPr lang="en-US" sz="3500" dirty="0"/>
            </a:br>
            <a:r>
              <a:rPr lang="en-US" sz="3500" dirty="0"/>
              <a:t>How Beating the Odds Through Progressive Thinking Paved the Way for my Future </a:t>
            </a:r>
            <a:br>
              <a:rPr lang="en-US" sz="3500" dirty="0"/>
            </a:br>
            <a:r>
              <a:rPr lang="en-US" sz="3500" dirty="0"/>
              <a:t/>
            </a:r>
            <a:br>
              <a:rPr lang="en-US" sz="3500" dirty="0"/>
            </a:br>
            <a:endParaRPr lang="en-US" sz="3500" dirty="0"/>
          </a:p>
        </p:txBody>
      </p:sp>
      <p:sp>
        <p:nvSpPr>
          <p:cNvPr id="3" name="Subtitle 2"/>
          <p:cNvSpPr>
            <a:spLocks noGrp="1"/>
          </p:cNvSpPr>
          <p:nvPr>
            <p:ph type="subTitle" idx="1"/>
          </p:nvPr>
        </p:nvSpPr>
        <p:spPr>
          <a:xfrm>
            <a:off x="1720099" y="5589638"/>
            <a:ext cx="9790030" cy="641479"/>
          </a:xfrm>
        </p:spPr>
        <p:txBody>
          <a:bodyPr>
            <a:normAutofit/>
          </a:bodyPr>
          <a:lstStyle/>
          <a:p>
            <a:pPr algn="l">
              <a:lnSpc>
                <a:spcPct val="102000"/>
              </a:lnSpc>
              <a:spcAft>
                <a:spcPts val="600"/>
              </a:spcAft>
            </a:pPr>
            <a:r>
              <a:rPr lang="en-US" sz="1700" dirty="0"/>
              <a:t>Maggie A. Smith ,DNP, MSN/Ed, RN, OCN©</a:t>
            </a:r>
            <a:br>
              <a:rPr lang="en-US" sz="1700" dirty="0"/>
            </a:br>
            <a:endParaRPr lang="en-US" sz="1700" dirty="0"/>
          </a:p>
        </p:txBody>
      </p:sp>
    </p:spTree>
    <p:extLst>
      <p:ext uri="{BB962C8B-B14F-4D97-AF65-F5344CB8AC3E}">
        <p14:creationId xmlns:p14="http://schemas.microsoft.com/office/powerpoint/2010/main" val="26566730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75" y="1133055"/>
            <a:ext cx="6900380" cy="4591889"/>
          </a:xfrm>
          <a:prstGeom prst="rect">
            <a:avLst/>
          </a:prstGeom>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a:xfrm>
            <a:off x="8471424" y="1110882"/>
            <a:ext cx="3053039" cy="1060817"/>
          </a:xfrm>
        </p:spPr>
        <p:txBody>
          <a:bodyPr anchor="b">
            <a:normAutofit/>
          </a:bodyPr>
          <a:lstStyle/>
          <a:p>
            <a:r>
              <a:rPr lang="en-US" sz="2200"/>
              <a:t>INTRODUCTION TO TRANSFORMATIONAL LEADERS</a:t>
            </a:r>
          </a:p>
        </p:txBody>
      </p:sp>
      <p:sp>
        <p:nvSpPr>
          <p:cNvPr id="4" name="Content Placeholder 2"/>
          <p:cNvSpPr>
            <a:spLocks noGrp="1"/>
          </p:cNvSpPr>
          <p:nvPr>
            <p:ph idx="1"/>
          </p:nvPr>
        </p:nvSpPr>
        <p:spPr>
          <a:xfrm>
            <a:off x="8471423" y="2286000"/>
            <a:ext cx="3053039" cy="3931920"/>
          </a:xfrm>
        </p:spPr>
        <p:txBody>
          <a:bodyPr>
            <a:normAutofit/>
          </a:bodyPr>
          <a:lstStyle/>
          <a:p>
            <a:pPr marL="0" indent="0">
              <a:buNone/>
            </a:pPr>
            <a:r>
              <a:rPr lang="en-US" sz="1600" dirty="0"/>
              <a:t>Following is a video outlining what it means to be a transformational leader retrieved from YouTube® on Transformational Leaders: </a:t>
            </a:r>
          </a:p>
          <a:p>
            <a:pPr marL="0" indent="0">
              <a:buNone/>
            </a:pPr>
            <a:r>
              <a:rPr lang="en-US" sz="1600" dirty="0" smtClean="0">
                <a:hlinkClick r:id="rId4"/>
              </a:rPr>
              <a:t>https</a:t>
            </a:r>
            <a:r>
              <a:rPr lang="en-US" sz="1600" dirty="0">
                <a:hlinkClick r:id="rId4"/>
              </a:rPr>
              <a:t>://</a:t>
            </a:r>
            <a:r>
              <a:rPr lang="en-US" sz="1600" dirty="0" smtClean="0">
                <a:hlinkClick r:id="rId4"/>
              </a:rPr>
              <a:t>www.youtube.com/watch?list=PLaUTGH_7gNSIKeYgl5dYYLCT14-3KfbSD&amp;v=jsjlJCOzmhk</a:t>
            </a:r>
            <a:endParaRPr lang="en-US" sz="1600" dirty="0" smtClean="0"/>
          </a:p>
          <a:p>
            <a:pPr marL="0" indent="0">
              <a:buNone/>
            </a:pPr>
            <a:endParaRPr lang="en-US" sz="1600" dirty="0"/>
          </a:p>
        </p:txBody>
      </p:sp>
    </p:spTree>
    <p:extLst>
      <p:ext uri="{BB962C8B-B14F-4D97-AF65-F5344CB8AC3E}">
        <p14:creationId xmlns:p14="http://schemas.microsoft.com/office/powerpoint/2010/main" val="12964292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0667" y="685800"/>
            <a:ext cx="3656419" cy="1485900"/>
          </a:xfrm>
        </p:spPr>
        <p:txBody>
          <a:bodyPr vert="horz" lIns="91440" tIns="45720" rIns="91440" bIns="45720" rtlCol="0" anchor="t">
            <a:normAutofit/>
          </a:bodyPr>
          <a:lstStyle/>
          <a:p>
            <a:r>
              <a:rPr lang="en-US" sz="2800"/>
              <a:t>WHAT IS TRANSFORMATIONAL LEADERSHIP?</a:t>
            </a:r>
          </a:p>
        </p:txBody>
      </p:sp>
      <p:sp>
        <p:nvSpPr>
          <p:cNvPr id="4" name="Content Placeholder 3"/>
          <p:cNvSpPr>
            <a:spLocks noGrp="1"/>
          </p:cNvSpPr>
          <p:nvPr>
            <p:ph sz="half" idx="1"/>
          </p:nvPr>
        </p:nvSpPr>
        <p:spPr>
          <a:xfrm>
            <a:off x="7860667" y="2286000"/>
            <a:ext cx="3656419" cy="3581400"/>
          </a:xfrm>
        </p:spPr>
        <p:txBody>
          <a:bodyPr vert="horz" lIns="91440" tIns="45720" rIns="91440" bIns="45720" rtlCol="0">
            <a:normAutofit lnSpcReduction="10000"/>
          </a:bodyPr>
          <a:lstStyle/>
          <a:p>
            <a:pPr>
              <a:buFont typeface="Franklin Gothic Book" panose="020B0503020102020204" pitchFamily="34" charset="0"/>
              <a:buNone/>
            </a:pPr>
            <a:r>
              <a:rPr lang="en-US"/>
              <a:t>According to Avolio, Walumbwa and Weber (2009), transformational leadership is defined as:</a:t>
            </a:r>
          </a:p>
          <a:p>
            <a:pPr>
              <a:buFont typeface="Franklin Gothic Book" panose="020B0503020102020204" pitchFamily="34" charset="0"/>
              <a:buNone/>
            </a:pPr>
            <a:endParaRPr lang="en-US"/>
          </a:p>
          <a:p>
            <a:pPr>
              <a:buFont typeface="Franklin Gothic Book" panose="020B0503020102020204" pitchFamily="34" charset="0"/>
              <a:buNone/>
            </a:pPr>
            <a:r>
              <a:rPr lang="en-US"/>
              <a:t> “Leader behaviors that transform and inspire followers to perform beyond expectations while transcending self-interest for the good of the organization.”</a:t>
            </a:r>
          </a:p>
          <a:p>
            <a:endParaRPr lang="en-US" dirty="0"/>
          </a:p>
        </p:txBody>
      </p:sp>
      <p:pic>
        <p:nvPicPr>
          <p:cNvPr id="6"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93433" y="645106"/>
            <a:ext cx="5377321" cy="5247747"/>
          </a:xfrm>
          <a:prstGeom prst="rect">
            <a:avLst/>
          </a:prstGeom>
        </p:spPr>
      </p:pic>
    </p:spTree>
    <p:extLst>
      <p:ext uri="{BB962C8B-B14F-4D97-AF65-F5344CB8AC3E}">
        <p14:creationId xmlns:p14="http://schemas.microsoft.com/office/powerpoint/2010/main" val="3693302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3864" y="685800"/>
            <a:ext cx="7705164" cy="1485900"/>
          </a:xfrm>
        </p:spPr>
        <p:txBody>
          <a:bodyPr>
            <a:normAutofit/>
          </a:bodyPr>
          <a:lstStyle/>
          <a:p>
            <a:r>
              <a:rPr lang="en-US" sz="4100"/>
              <a:t>TYPES OF TRANSFORMATIONAL LEADERSHIP</a:t>
            </a:r>
          </a:p>
        </p:txBody>
      </p:sp>
      <p:sp>
        <p:nvSpPr>
          <p:cNvPr id="5" name="Content Placeholder 4"/>
          <p:cNvSpPr>
            <a:spLocks noGrp="1"/>
          </p:cNvSpPr>
          <p:nvPr>
            <p:ph idx="1"/>
          </p:nvPr>
        </p:nvSpPr>
        <p:spPr>
          <a:xfrm>
            <a:off x="3363864" y="2285999"/>
            <a:ext cx="7705164" cy="4366591"/>
          </a:xfrm>
        </p:spPr>
        <p:txBody>
          <a:bodyPr>
            <a:normAutofit fontScale="92500" lnSpcReduction="10000"/>
          </a:bodyPr>
          <a:lstStyle/>
          <a:p>
            <a:r>
              <a:rPr lang="en-US" sz="2800" dirty="0"/>
              <a:t>There are </a:t>
            </a:r>
            <a:r>
              <a:rPr lang="en-US" sz="2800" b="1" dirty="0"/>
              <a:t>FOUR </a:t>
            </a:r>
            <a:r>
              <a:rPr lang="en-US" sz="2800" dirty="0"/>
              <a:t>types of transformational leadership:</a:t>
            </a:r>
          </a:p>
          <a:p>
            <a:pPr lvl="1"/>
            <a:r>
              <a:rPr lang="en-US" sz="2400" b="1" dirty="0"/>
              <a:t>Charisma</a:t>
            </a:r>
            <a:r>
              <a:rPr lang="en-US" sz="2400" dirty="0"/>
              <a:t>- arouses strong follower emotions and leader identification</a:t>
            </a:r>
          </a:p>
          <a:p>
            <a:pPr lvl="1"/>
            <a:r>
              <a:rPr lang="en-US" sz="2400" b="1" dirty="0"/>
              <a:t>Intellectual stimulation</a:t>
            </a:r>
            <a:r>
              <a:rPr lang="en-US" sz="2400" dirty="0"/>
              <a:t>-increases follower awareness of problems and influences followers to view problems from a new perspective</a:t>
            </a:r>
          </a:p>
          <a:p>
            <a:pPr lvl="1"/>
            <a:r>
              <a:rPr lang="en-US" sz="2400" b="1" dirty="0"/>
              <a:t>Inspirational motivation</a:t>
            </a:r>
            <a:r>
              <a:rPr lang="en-US" sz="2400" dirty="0"/>
              <a:t>-communicates an appealing vision, using symbols to focus subordinate effort and model appropriate behaviors.</a:t>
            </a:r>
          </a:p>
          <a:p>
            <a:pPr lvl="1"/>
            <a:r>
              <a:rPr lang="en-US" sz="2400" b="1" dirty="0"/>
              <a:t>Individualized consideration</a:t>
            </a:r>
            <a:r>
              <a:rPr lang="en-US" sz="2400" dirty="0"/>
              <a:t>-provides support, encouragement, and coaching to followers</a:t>
            </a:r>
          </a:p>
          <a:p>
            <a:endParaRPr lang="en-US" sz="1700" dirty="0"/>
          </a:p>
        </p:txBody>
      </p:sp>
    </p:spTree>
    <p:extLst>
      <p:ext uri="{BB962C8B-B14F-4D97-AF65-F5344CB8AC3E}">
        <p14:creationId xmlns:p14="http://schemas.microsoft.com/office/powerpoint/2010/main" val="4089013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r"/>
            <a:r>
              <a:rPr lang="en-US" sz="3000">
                <a:solidFill>
                  <a:schemeClr val="bg2"/>
                </a:solidFill>
              </a:rPr>
              <a:t>STAKEHOLDERS INVOLVED IN TRANSFORMATIONAL LEADERSHIP</a:t>
            </a:r>
          </a:p>
        </p:txBody>
      </p:sp>
      <p:sp>
        <p:nvSpPr>
          <p:cNvPr id="3" name="Content Placeholder 2"/>
          <p:cNvSpPr>
            <a:spLocks noGrp="1"/>
          </p:cNvSpPr>
          <p:nvPr>
            <p:ph sz="half" idx="1"/>
          </p:nvPr>
        </p:nvSpPr>
        <p:spPr>
          <a:xfrm>
            <a:off x="1371600" y="1"/>
            <a:ext cx="4447786" cy="5867400"/>
          </a:xfrm>
        </p:spPr>
        <p:txBody>
          <a:bodyPr anchor="ctr">
            <a:normAutofit fontScale="92500" lnSpcReduction="10000"/>
          </a:bodyPr>
          <a:lstStyle/>
          <a:p>
            <a:r>
              <a:rPr lang="en-US" altLang="en-US" sz="2400" b="1" dirty="0"/>
              <a:t>The leaders</a:t>
            </a:r>
          </a:p>
          <a:p>
            <a:pPr lvl="1"/>
            <a:r>
              <a:rPr lang="en-US" altLang="en-US" dirty="0"/>
              <a:t>Accepts responsibility for actions and results of the group</a:t>
            </a:r>
          </a:p>
          <a:p>
            <a:pPr lvl="1"/>
            <a:r>
              <a:rPr lang="en-US" altLang="en-US" dirty="0"/>
              <a:t>Place responsibility  of the employee, organization and clients above self</a:t>
            </a:r>
          </a:p>
          <a:p>
            <a:pPr lvl="1"/>
            <a:r>
              <a:rPr lang="en-US" altLang="en-US" dirty="0"/>
              <a:t>Serves as a model of behavior</a:t>
            </a:r>
          </a:p>
          <a:p>
            <a:r>
              <a:rPr lang="en-US" altLang="en-US" sz="2400" b="1" dirty="0"/>
              <a:t>The employees</a:t>
            </a:r>
          </a:p>
          <a:p>
            <a:pPr lvl="1"/>
            <a:r>
              <a:rPr lang="en-US" altLang="en-US" dirty="0"/>
              <a:t>Wants a capable leader that they can respect and admire</a:t>
            </a:r>
          </a:p>
          <a:p>
            <a:pPr lvl="1"/>
            <a:r>
              <a:rPr lang="en-US" altLang="en-US" dirty="0"/>
              <a:t>Decent working conditions</a:t>
            </a:r>
          </a:p>
          <a:p>
            <a:pPr lvl="1"/>
            <a:r>
              <a:rPr lang="en-US" altLang="en-US" dirty="0"/>
              <a:t>Fair treatment and job security</a:t>
            </a:r>
          </a:p>
          <a:p>
            <a:pPr lvl="1"/>
            <a:r>
              <a:rPr lang="en-US" altLang="en-US" dirty="0" smtClean="0"/>
              <a:t>Wants </a:t>
            </a:r>
            <a:r>
              <a:rPr lang="en-US" altLang="en-US" dirty="0"/>
              <a:t>knowledge of the results of their efforts</a:t>
            </a:r>
          </a:p>
          <a:p>
            <a:r>
              <a:rPr lang="en-US" altLang="en-US" sz="2400" b="1" dirty="0"/>
              <a:t>The patients</a:t>
            </a:r>
          </a:p>
          <a:p>
            <a:pPr lvl="1"/>
            <a:r>
              <a:rPr lang="en-US" altLang="en-US" dirty="0"/>
              <a:t>Wants compassionate and knowledgeable healthcare providers</a:t>
            </a:r>
          </a:p>
          <a:p>
            <a:endParaRPr lang="en-US" sz="1800" dirty="0"/>
          </a:p>
        </p:txBody>
      </p:sp>
      <p:pic>
        <p:nvPicPr>
          <p:cNvPr id="5" name="Content Placeholder 4" descr="Stakeholder - Clipboard imag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4625" y="548640"/>
            <a:ext cx="4940544" cy="501078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31750"/>
          </a:effectLst>
        </p:spPr>
      </p:pic>
    </p:spTree>
    <p:extLst>
      <p:ext uri="{BB962C8B-B14F-4D97-AF65-F5344CB8AC3E}">
        <p14:creationId xmlns:p14="http://schemas.microsoft.com/office/powerpoint/2010/main" val="1917953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CHARACTERISTICS AND TRAITS OF TRANSFORMATIONAL LEADERS</a:t>
            </a:r>
          </a:p>
        </p:txBody>
      </p:sp>
      <p:sp>
        <p:nvSpPr>
          <p:cNvPr id="7" name="Text Placeholder 6"/>
          <p:cNvSpPr>
            <a:spLocks noGrp="1"/>
          </p:cNvSpPr>
          <p:nvPr>
            <p:ph type="body" idx="1"/>
          </p:nvPr>
        </p:nvSpPr>
        <p:spPr/>
        <p:txBody>
          <a:bodyPr/>
          <a:lstStyle/>
          <a:p>
            <a:r>
              <a:rPr lang="en-US" dirty="0"/>
              <a:t>Encourage creativity and ideas</a:t>
            </a:r>
          </a:p>
        </p:txBody>
      </p:sp>
      <p:sp>
        <p:nvSpPr>
          <p:cNvPr id="5" name="Content Placeholder 4"/>
          <p:cNvSpPr>
            <a:spLocks noGrp="1"/>
          </p:cNvSpPr>
          <p:nvPr>
            <p:ph sz="half" idx="2"/>
          </p:nvPr>
        </p:nvSpPr>
        <p:spPr/>
        <p:txBody>
          <a:bodyPr/>
          <a:lstStyle/>
          <a:p>
            <a:pPr marL="342900" indent="-342900">
              <a:buFont typeface="Arial" panose="020B0604020202020204" pitchFamily="34" charset="0"/>
              <a:buChar char="•"/>
            </a:pPr>
            <a:r>
              <a:rPr lang="en-US" dirty="0"/>
              <a:t>Transformational leaders can unlock boundaries and promote self-reliance among their followers/staff.</a:t>
            </a:r>
          </a:p>
          <a:p>
            <a:pPr marL="342900" indent="-342900">
              <a:buFont typeface="Arial" panose="020B0604020202020204" pitchFamily="34" charset="0"/>
              <a:buChar char="•"/>
            </a:pPr>
            <a:r>
              <a:rPr lang="en-US" dirty="0"/>
              <a:t>Listen, they praise</a:t>
            </a:r>
          </a:p>
          <a:p>
            <a:pPr marL="342900" indent="-342900">
              <a:buFont typeface="Arial" panose="020B0604020202020204" pitchFamily="34" charset="0"/>
              <a:buChar char="•"/>
            </a:pPr>
            <a:r>
              <a:rPr lang="en-US" dirty="0"/>
              <a:t>Increase awareness</a:t>
            </a:r>
          </a:p>
          <a:p>
            <a:endParaRPr lang="en-US" dirty="0"/>
          </a:p>
        </p:txBody>
      </p:sp>
      <p:sp>
        <p:nvSpPr>
          <p:cNvPr id="8" name="Text Placeholder 7"/>
          <p:cNvSpPr>
            <a:spLocks noGrp="1"/>
          </p:cNvSpPr>
          <p:nvPr>
            <p:ph type="body" sz="quarter" idx="3"/>
          </p:nvPr>
        </p:nvSpPr>
        <p:spPr/>
        <p:txBody>
          <a:bodyPr/>
          <a:lstStyle/>
          <a:p>
            <a:r>
              <a:rPr lang="en-US" dirty="0"/>
              <a:t>Develop shared governance</a:t>
            </a:r>
          </a:p>
        </p:txBody>
      </p:sp>
      <p:sp>
        <p:nvSpPr>
          <p:cNvPr id="9" name="Content Placeholder 8"/>
          <p:cNvSpPr>
            <a:spLocks noGrp="1"/>
          </p:cNvSpPr>
          <p:nvPr>
            <p:ph sz="quarter" idx="4"/>
          </p:nvPr>
        </p:nvSpPr>
        <p:spPr/>
        <p:txBody>
          <a:bodyPr/>
          <a:lstStyle/>
          <a:p>
            <a:pPr marL="342900" indent="-342900">
              <a:buFont typeface="Arial" panose="020B0604020202020204" pitchFamily="34" charset="0"/>
              <a:buChar char="•"/>
            </a:pPr>
            <a:r>
              <a:rPr lang="en-US" dirty="0"/>
              <a:t>Energize you staff!</a:t>
            </a:r>
          </a:p>
          <a:p>
            <a:pPr marL="342900" indent="-342900">
              <a:buFont typeface="Arial" panose="020B0604020202020204" pitchFamily="34" charset="0"/>
              <a:buChar char="•"/>
            </a:pPr>
            <a:r>
              <a:rPr lang="en-US" dirty="0"/>
              <a:t>Assign people to different tasks; people have a sense of importance and purpose  when they feel  valued.</a:t>
            </a:r>
          </a:p>
          <a:p>
            <a:pPr marL="342900" indent="-342900">
              <a:buFont typeface="Arial" panose="020B0604020202020204" pitchFamily="34" charset="0"/>
              <a:buChar char="•"/>
            </a:pPr>
            <a:r>
              <a:rPr lang="en-US" dirty="0"/>
              <a:t>Involve staff  in activities such as policy creation  or training development.</a:t>
            </a:r>
          </a:p>
          <a:p>
            <a:endParaRPr lang="en-US" dirty="0"/>
          </a:p>
        </p:txBody>
      </p:sp>
      <p:pic>
        <p:nvPicPr>
          <p:cNvPr id="11" name="Picture Placeholder 10"/>
          <p:cNvPicPr>
            <a:picLocks noChangeAspect="1"/>
          </p:cNvPicPr>
          <p:nvPr/>
        </p:nvPicPr>
        <p:blipFill>
          <a:blip r:embed="rId3">
            <a:extLst>
              <a:ext uri="{28A0092B-C50C-407E-A947-70E740481C1C}">
                <a14:useLocalDpi xmlns:a14="http://schemas.microsoft.com/office/drawing/2010/main" val="0"/>
              </a:ext>
            </a:extLst>
          </a:blip>
          <a:srcRect t="20926" b="20926"/>
          <a:stretch>
            <a:fillRect/>
          </a:stretch>
        </p:blipFill>
        <p:spPr>
          <a:xfrm>
            <a:off x="1371600" y="5181600"/>
            <a:ext cx="3429000" cy="1676400"/>
          </a:xfrm>
          <a:prstGeom prst="rect">
            <a:avLst/>
          </a:prstGeom>
        </p:spPr>
      </p:pic>
      <p:pic>
        <p:nvPicPr>
          <p:cNvPr id="12" name="Picture Placeholder 12"/>
          <p:cNvPicPr>
            <a:picLocks noChangeAspect="1"/>
          </p:cNvPicPr>
          <p:nvPr/>
        </p:nvPicPr>
        <p:blipFill>
          <a:blip r:embed="rId4">
            <a:extLst>
              <a:ext uri="{28A0092B-C50C-407E-A947-70E740481C1C}">
                <a14:useLocalDpi xmlns:a14="http://schemas.microsoft.com/office/drawing/2010/main" val="0"/>
              </a:ext>
            </a:extLst>
          </a:blip>
          <a:srcRect l="1847" r="1847"/>
          <a:stretch>
            <a:fillRect/>
          </a:stretch>
        </p:blipFill>
        <p:spPr>
          <a:xfrm>
            <a:off x="7032506" y="5685183"/>
            <a:ext cx="3429000" cy="1411357"/>
          </a:xfrm>
          <a:prstGeom prst="rect">
            <a:avLst/>
          </a:prstGeom>
        </p:spPr>
      </p:pic>
    </p:spTree>
    <p:extLst>
      <p:ext uri="{BB962C8B-B14F-4D97-AF65-F5344CB8AC3E}">
        <p14:creationId xmlns:p14="http://schemas.microsoft.com/office/powerpoint/2010/main" val="2055911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HOW TRANSFORMATIONAL LEADERS INFLUENCE</a:t>
            </a:r>
            <a:br>
              <a:rPr lang="en-US" dirty="0"/>
            </a:br>
            <a:r>
              <a:rPr lang="en-US" sz="3600" dirty="0"/>
              <a:t>Leading with a Purpose</a:t>
            </a:r>
            <a:endParaRPr lang="en-US" dirty="0"/>
          </a:p>
        </p:txBody>
      </p:sp>
      <p:sp>
        <p:nvSpPr>
          <p:cNvPr id="8" name="Content Placeholder 7"/>
          <p:cNvSpPr>
            <a:spLocks noGrp="1"/>
          </p:cNvSpPr>
          <p:nvPr>
            <p:ph sz="half" idx="1"/>
          </p:nvPr>
        </p:nvSpPr>
        <p:spPr/>
        <p:txBody>
          <a:bodyPr>
            <a:normAutofit fontScale="92500" lnSpcReduction="20000"/>
          </a:bodyPr>
          <a:lstStyle/>
          <a:p>
            <a:pPr marL="0" indent="0" algn="ctr">
              <a:buNone/>
            </a:pPr>
            <a:endParaRPr lang="en-US" altLang="en-US" dirty="0"/>
          </a:p>
          <a:p>
            <a:pPr marL="0" indent="0" algn="ctr">
              <a:buNone/>
            </a:pPr>
            <a:r>
              <a:rPr lang="en-US" altLang="en-US" sz="2400" dirty="0"/>
              <a:t>Transformational leaders influence their followers’ perceptions of what is important.</a:t>
            </a:r>
            <a:endParaRPr lang="en-US" sz="2400" dirty="0"/>
          </a:p>
          <a:p>
            <a:endParaRPr lang="en-US" dirty="0"/>
          </a:p>
        </p:txBody>
      </p:sp>
      <p:sp>
        <p:nvSpPr>
          <p:cNvPr id="9" name="Content Placeholder 8"/>
          <p:cNvSpPr>
            <a:spLocks noGrp="1"/>
          </p:cNvSpPr>
          <p:nvPr>
            <p:ph sz="half" idx="2"/>
          </p:nvPr>
        </p:nvSpPr>
        <p:spPr>
          <a:xfrm>
            <a:off x="6525403" y="2285999"/>
            <a:ext cx="4447786" cy="3995531"/>
          </a:xfrm>
        </p:spPr>
        <p:txBody>
          <a:bodyPr>
            <a:normAutofit fontScale="92500" lnSpcReduction="20000"/>
          </a:bodyPr>
          <a:lstStyle/>
          <a:p>
            <a:r>
              <a:rPr lang="en-US" sz="2400" dirty="0"/>
              <a:t>Promote idealization of influence or instilling employee pride in their vision or mission</a:t>
            </a:r>
          </a:p>
          <a:p>
            <a:r>
              <a:rPr lang="en-US" sz="2400" dirty="0"/>
              <a:t>Utilize idealized or behavioral influence or using leader behaviors to demonstrate their values</a:t>
            </a:r>
          </a:p>
          <a:p>
            <a:r>
              <a:rPr lang="en-US" sz="2400" dirty="0"/>
              <a:t>Inspire staff by increasing their awareness</a:t>
            </a:r>
          </a:p>
          <a:p>
            <a:r>
              <a:rPr lang="en-US" sz="2400" dirty="0"/>
              <a:t>Influence staff to think in new ways</a:t>
            </a:r>
          </a:p>
          <a:p>
            <a:r>
              <a:rPr lang="en-US" sz="2400" dirty="0"/>
              <a:t>Express appreciation when the mission is accomplished</a:t>
            </a:r>
          </a:p>
          <a:p>
            <a:endParaRPr lang="en-US" dirty="0"/>
          </a:p>
        </p:txBody>
      </p:sp>
      <p:pic>
        <p:nvPicPr>
          <p:cNvPr id="10" name="Content Placeholder 16" descr="Shera R. Sever: Igniting The Spark™ | Organizational &amp; Personal Trans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268" y="4575935"/>
            <a:ext cx="2838450" cy="1019175"/>
          </a:xfrm>
          <a:prstGeom prst="rect">
            <a:avLst/>
          </a:prstGeom>
        </p:spPr>
      </p:pic>
    </p:spTree>
    <p:extLst>
      <p:ext uri="{BB962C8B-B14F-4D97-AF65-F5344CB8AC3E}">
        <p14:creationId xmlns:p14="http://schemas.microsoft.com/office/powerpoint/2010/main" val="60196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2600" cap="all"/>
              <a:t>WHO ARE TRANSFORMATIONAL LEADERS?</a:t>
            </a:r>
          </a:p>
        </p:txBody>
      </p:sp>
      <p:pic>
        <p:nvPicPr>
          <p:cNvPr id="9" name="Content Placeholder 11"/>
          <p:cNvPicPr>
            <a:picLocks noGrp="1" noChangeAspect="1"/>
          </p:cNvPicPr>
          <p:nvPr>
            <p:ph idx="1"/>
          </p:nvPr>
        </p:nvPicPr>
        <p:blipFill rotWithShape="1">
          <a:blip r:embed="rId3">
            <a:extLst>
              <a:ext uri="{28A0092B-C50C-407E-A947-70E740481C1C}">
                <a14:useLocalDpi xmlns:a14="http://schemas.microsoft.com/office/drawing/2010/main" val="0"/>
              </a:ext>
            </a:extLst>
          </a:blip>
          <a:srcRect l="7286" t="3308"/>
          <a:stretch/>
        </p:blipFill>
        <p:spPr>
          <a:xfrm>
            <a:off x="1201774" y="313506"/>
            <a:ext cx="6880682" cy="538189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26102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467" y="965200"/>
            <a:ext cx="5690286" cy="5249333"/>
          </a:xfrm>
        </p:spPr>
        <p:txBody>
          <a:bodyPr anchor="b">
            <a:normAutofit/>
          </a:bodyPr>
          <a:lstStyle/>
          <a:p>
            <a:pPr algn="r"/>
            <a:r>
              <a:rPr lang="en-US" sz="7200">
                <a:solidFill>
                  <a:srgbClr val="000000"/>
                </a:solidFill>
              </a:rPr>
              <a:t>WORDS TO LIVE BY….</a:t>
            </a:r>
          </a:p>
        </p:txBody>
      </p:sp>
      <p:sp>
        <p:nvSpPr>
          <p:cNvPr id="3" name="Content Placeholder 2"/>
          <p:cNvSpPr>
            <a:spLocks noGrp="1"/>
          </p:cNvSpPr>
          <p:nvPr>
            <p:ph idx="1"/>
          </p:nvPr>
        </p:nvSpPr>
        <p:spPr>
          <a:xfrm>
            <a:off x="7860667" y="643467"/>
            <a:ext cx="3656419" cy="5571066"/>
          </a:xfrm>
        </p:spPr>
        <p:txBody>
          <a:bodyPr anchor="t">
            <a:normAutofit/>
          </a:bodyPr>
          <a:lstStyle/>
          <a:p>
            <a:pPr marL="0" indent="0" algn="ctr">
              <a:buNone/>
            </a:pPr>
            <a:r>
              <a:rPr lang="en-US" dirty="0" smtClean="0">
                <a:solidFill>
                  <a:schemeClr val="tx1"/>
                </a:solidFill>
              </a:rPr>
              <a:t>“ </a:t>
            </a:r>
            <a:r>
              <a:rPr lang="en-US" sz="3200" i="1" dirty="0" smtClean="0">
                <a:solidFill>
                  <a:schemeClr val="tx1"/>
                </a:solidFill>
              </a:rPr>
              <a:t>We don’t need a title to lead. We just need to care. People </a:t>
            </a:r>
            <a:r>
              <a:rPr lang="en-US" sz="3200" i="1" dirty="0">
                <a:solidFill>
                  <a:schemeClr val="tx1"/>
                </a:solidFill>
              </a:rPr>
              <a:t>will follow a leader with a heart faster than a leader with a title.”</a:t>
            </a:r>
          </a:p>
          <a:p>
            <a:pPr marL="0" indent="0" algn="ctr">
              <a:buNone/>
            </a:pPr>
            <a:r>
              <a:rPr lang="en-US" sz="3200" dirty="0">
                <a:solidFill>
                  <a:schemeClr val="tx1"/>
                </a:solidFill>
              </a:rPr>
              <a:t>-Craig </a:t>
            </a:r>
            <a:r>
              <a:rPr lang="en-US" sz="3200" dirty="0" err="1">
                <a:solidFill>
                  <a:schemeClr val="tx1"/>
                </a:solidFill>
              </a:rPr>
              <a:t>Groeschel</a:t>
            </a:r>
            <a:endParaRPr lang="en-US" sz="3200" dirty="0">
              <a:solidFill>
                <a:schemeClr val="tx1"/>
              </a:solidFill>
            </a:endParaRPr>
          </a:p>
        </p:txBody>
      </p:sp>
    </p:spTree>
    <p:extLst>
      <p:ext uri="{BB962C8B-B14F-4D97-AF65-F5344CB8AC3E}">
        <p14:creationId xmlns:p14="http://schemas.microsoft.com/office/powerpoint/2010/main" val="33214633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1885" y="634028"/>
            <a:ext cx="4798243" cy="3732835"/>
          </a:xfrm>
        </p:spPr>
        <p:txBody>
          <a:bodyPr vert="horz" lIns="91440" tIns="45720" rIns="91440" bIns="45720" rtlCol="0" anchor="b">
            <a:normAutofit/>
          </a:bodyPr>
          <a:lstStyle/>
          <a:p>
            <a:pPr algn="ctr"/>
            <a:r>
              <a:rPr lang="en-US" sz="5000" cap="all" dirty="0"/>
              <a:t>WHERE IT ALL BEGAN FOR </a:t>
            </a:r>
            <a:r>
              <a:rPr lang="en-US" sz="5000" cap="all" dirty="0" smtClean="0"/>
              <a:t>ME..</a:t>
            </a:r>
            <a:r>
              <a:rPr lang="en-US" sz="5000" cap="all" dirty="0"/>
              <a:t/>
            </a:r>
            <a:br>
              <a:rPr lang="en-US" sz="5000" cap="all" dirty="0"/>
            </a:br>
            <a:r>
              <a:rPr lang="en-US" sz="5000" cap="all" dirty="0"/>
              <a:t>Leading with a Purpose</a:t>
            </a:r>
          </a:p>
        </p:txBody>
      </p:sp>
      <p:pic>
        <p:nvPicPr>
          <p:cNvPr id="4"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3446"/>
          <a:stretch/>
        </p:blipFill>
        <p:spPr>
          <a:xfrm>
            <a:off x="1885148" y="1333221"/>
            <a:ext cx="3180179" cy="439157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0318" y="4594588"/>
            <a:ext cx="3381375" cy="1352550"/>
          </a:xfrm>
          <a:prstGeom prst="rect">
            <a:avLst/>
          </a:prstGeom>
        </p:spPr>
      </p:pic>
    </p:spTree>
    <p:extLst>
      <p:ext uri="{BB962C8B-B14F-4D97-AF65-F5344CB8AC3E}">
        <p14:creationId xmlns:p14="http://schemas.microsoft.com/office/powerpoint/2010/main" val="1479770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078" y="685799"/>
            <a:ext cx="9601200" cy="1485900"/>
          </a:xfrm>
        </p:spPr>
        <p:txBody>
          <a:bodyPr/>
          <a:lstStyle/>
          <a:p>
            <a:r>
              <a:rPr lang="en-US" dirty="0"/>
              <a:t>WHEN MY LIFE CHANGED</a:t>
            </a:r>
            <a:br>
              <a:rPr lang="en-US" dirty="0"/>
            </a:br>
            <a:r>
              <a:rPr lang="en-US" sz="3200" dirty="0"/>
              <a:t>How I Beat the Odds</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3520" t="34977" r="27479" b="33132"/>
          <a:stretch/>
        </p:blipFill>
        <p:spPr>
          <a:xfrm>
            <a:off x="1067989" y="1819344"/>
            <a:ext cx="1904277" cy="2367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4635" t="24445" r="25122" b="41110"/>
          <a:stretch/>
        </p:blipFill>
        <p:spPr>
          <a:xfrm>
            <a:off x="1067989" y="4495800"/>
            <a:ext cx="2505364" cy="2362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2605" t="26111" r="18553" b="43889"/>
          <a:stretch/>
        </p:blipFill>
        <p:spPr>
          <a:xfrm>
            <a:off x="8782878" y="1408364"/>
            <a:ext cx="2057400" cy="2578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3924" y="1428749"/>
            <a:ext cx="2728383" cy="40925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27520" t="27619" r="27216" b="38730"/>
          <a:stretch/>
        </p:blipFill>
        <p:spPr>
          <a:xfrm>
            <a:off x="8782878" y="4180114"/>
            <a:ext cx="2219036" cy="29935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1987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br>
              <a:rPr lang="en-US" dirty="0"/>
            </a:br>
            <a:r>
              <a:rPr lang="en-US" sz="3600" dirty="0"/>
              <a:t>Leading with a Purpose</a:t>
            </a:r>
            <a:endParaRPr lang="en-US" dirty="0"/>
          </a:p>
        </p:txBody>
      </p:sp>
      <p:sp>
        <p:nvSpPr>
          <p:cNvPr id="4" name="Content Placeholder 5"/>
          <p:cNvSpPr>
            <a:spLocks noGrp="1"/>
          </p:cNvSpPr>
          <p:nvPr>
            <p:ph idx="1"/>
          </p:nvPr>
        </p:nvSpPr>
        <p:spPr>
          <a:xfrm>
            <a:off x="1371600" y="1948070"/>
            <a:ext cx="9601200" cy="3919330"/>
          </a:xfrm>
        </p:spPr>
        <p:txBody>
          <a:bodyPr>
            <a:normAutofit fontScale="85000" lnSpcReduction="20000"/>
          </a:bodyPr>
          <a:lstStyle/>
          <a:p>
            <a:r>
              <a:rPr lang="en-US" sz="3300" dirty="0"/>
              <a:t>Define leadership </a:t>
            </a:r>
            <a:endParaRPr lang="en-US" sz="3300" strike="sngStrike" dirty="0">
              <a:solidFill>
                <a:srgbClr val="FF0000"/>
              </a:solidFill>
            </a:endParaRPr>
          </a:p>
          <a:p>
            <a:r>
              <a:rPr lang="en-US" sz="3300" dirty="0" smtClean="0"/>
              <a:t>Identify a  </a:t>
            </a:r>
            <a:r>
              <a:rPr lang="en-US" sz="3300" dirty="0"/>
              <a:t>“ boss vs. leader”</a:t>
            </a:r>
          </a:p>
          <a:p>
            <a:r>
              <a:rPr lang="en-US" sz="3300" dirty="0" smtClean="0"/>
              <a:t>Developing </a:t>
            </a:r>
            <a:r>
              <a:rPr lang="en-US" sz="3300" dirty="0"/>
              <a:t>your leadership legacy</a:t>
            </a:r>
          </a:p>
          <a:p>
            <a:r>
              <a:rPr lang="en-US" sz="3300" dirty="0"/>
              <a:t>Define transformational leadership</a:t>
            </a:r>
          </a:p>
          <a:p>
            <a:pPr lvl="1"/>
            <a:r>
              <a:rPr lang="en-US" sz="2600" dirty="0"/>
              <a:t>Review  types of transformational leaders</a:t>
            </a:r>
          </a:p>
          <a:p>
            <a:pPr lvl="1"/>
            <a:r>
              <a:rPr lang="en-US" sz="2600" dirty="0"/>
              <a:t>Identify stakeholders in transformational leadership</a:t>
            </a:r>
          </a:p>
          <a:p>
            <a:pPr lvl="1"/>
            <a:r>
              <a:rPr lang="en-US" sz="2600" dirty="0"/>
              <a:t>Identify traits and characteristics of a transformational leader</a:t>
            </a:r>
          </a:p>
          <a:p>
            <a:r>
              <a:rPr lang="en-US" sz="3300" dirty="0"/>
              <a:t>Discuss personal beginnings </a:t>
            </a:r>
            <a:endParaRPr lang="en-US" sz="3300" strike="sngStrike" dirty="0"/>
          </a:p>
          <a:p>
            <a:r>
              <a:rPr lang="en-US" sz="3300" dirty="0" smtClean="0"/>
              <a:t>Describe how to be innovative as a leader</a:t>
            </a:r>
            <a:endParaRPr lang="en-US" sz="3300" dirty="0"/>
          </a:p>
          <a:p>
            <a:pPr marL="0" indent="0">
              <a:buNone/>
            </a:pPr>
            <a:endParaRPr lang="en-US" sz="2400" dirty="0"/>
          </a:p>
          <a:p>
            <a:endParaRPr lang="en-US" dirty="0"/>
          </a:p>
        </p:txBody>
      </p:sp>
    </p:spTree>
    <p:extLst>
      <p:ext uri="{BB962C8B-B14F-4D97-AF65-F5344CB8AC3E}">
        <p14:creationId xmlns:p14="http://schemas.microsoft.com/office/powerpoint/2010/main" val="1480975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br>
              <a:rPr lang="en-US" dirty="0"/>
            </a:br>
            <a:r>
              <a:rPr lang="en-US" sz="3200" dirty="0"/>
              <a:t>Leading with a Purpose</a:t>
            </a:r>
            <a:endParaRPr lang="en-US" dirty="0"/>
          </a:p>
        </p:txBody>
      </p:sp>
      <p:pic>
        <p:nvPicPr>
          <p:cNvPr id="4" name="Content Placeholder 3"/>
          <p:cNvPicPr>
            <a:picLocks noGrp="1" noChangeAspect="1"/>
          </p:cNvPicPr>
          <p:nvPr>
            <p:ph idx="1"/>
          </p:nvPr>
        </p:nvPicPr>
        <p:blipFill>
          <a:blip r:embed="rId3"/>
          <a:stretch>
            <a:fillRect/>
          </a:stretch>
        </p:blipFill>
        <p:spPr>
          <a:xfrm>
            <a:off x="1550981" y="1758318"/>
            <a:ext cx="6574116" cy="4694733"/>
          </a:xfrm>
          <a:prstGeom prst="rect">
            <a:avLst/>
          </a:prstGeom>
        </p:spPr>
      </p:pic>
      <p:sp>
        <p:nvSpPr>
          <p:cNvPr id="5" name="Rectangle 4"/>
          <p:cNvSpPr/>
          <p:nvPr/>
        </p:nvSpPr>
        <p:spPr>
          <a:xfrm>
            <a:off x="7429311" y="1758318"/>
            <a:ext cx="1699846" cy="369332"/>
          </a:xfrm>
          <a:prstGeom prst="rect">
            <a:avLst/>
          </a:prstGeom>
          <a:noFill/>
        </p:spPr>
        <p:txBody>
          <a:bodyPr wrap="square" lIns="91440" tIns="45720" rIns="91440" bIns="45720">
            <a:spAutoFit/>
          </a:bodyPr>
          <a:lstStyle/>
          <a:p>
            <a:pPr algn="ctr"/>
            <a:r>
              <a:rPr lang="en-US" b="1" cap="none" spc="50" dirty="0">
                <a:ln w="9525" cmpd="sng">
                  <a:solidFill>
                    <a:schemeClr val="accent1"/>
                  </a:solidFill>
                  <a:prstDash val="solid"/>
                </a:ln>
                <a:effectLst>
                  <a:glow rad="38100">
                    <a:schemeClr val="accent1">
                      <a:alpha val="40000"/>
                    </a:schemeClr>
                  </a:glow>
                </a:effectLst>
              </a:rPr>
              <a:t>Humanitarian</a:t>
            </a:r>
          </a:p>
        </p:txBody>
      </p:sp>
      <p:sp>
        <p:nvSpPr>
          <p:cNvPr id="7" name="Rectangle 6"/>
          <p:cNvSpPr/>
          <p:nvPr/>
        </p:nvSpPr>
        <p:spPr>
          <a:xfrm>
            <a:off x="8680174" y="2698234"/>
            <a:ext cx="1245704" cy="369332"/>
          </a:xfrm>
          <a:prstGeom prst="rect">
            <a:avLst/>
          </a:prstGeom>
        </p:spPr>
        <p:txBody>
          <a:bodyPr wrap="square">
            <a:spAutoFit/>
          </a:bodyPr>
          <a:lstStyle/>
          <a:p>
            <a:pPr algn="ctr"/>
            <a:r>
              <a:rPr lang="en-US" b="1" spc="50" dirty="0">
                <a:ln w="9525" cmpd="sng">
                  <a:solidFill>
                    <a:schemeClr val="accent1"/>
                  </a:solidFill>
                  <a:prstDash val="solid"/>
                </a:ln>
                <a:effectLst>
                  <a:glow rad="38100">
                    <a:schemeClr val="accent1">
                      <a:alpha val="40000"/>
                    </a:schemeClr>
                  </a:glow>
                </a:effectLst>
              </a:rPr>
              <a:t>Sister</a:t>
            </a:r>
          </a:p>
        </p:txBody>
      </p:sp>
      <p:sp>
        <p:nvSpPr>
          <p:cNvPr id="10" name="Rectangle 9"/>
          <p:cNvSpPr/>
          <p:nvPr/>
        </p:nvSpPr>
        <p:spPr>
          <a:xfrm>
            <a:off x="8687888" y="3015502"/>
            <a:ext cx="1417981" cy="369332"/>
          </a:xfrm>
          <a:prstGeom prst="rect">
            <a:avLst/>
          </a:prstGeom>
          <a:noFill/>
        </p:spPr>
        <p:txBody>
          <a:bodyPr wrap="square" lIns="91440" tIns="45720" rIns="91440" bIns="45720">
            <a:spAutoFit/>
          </a:bodyPr>
          <a:lstStyle/>
          <a:p>
            <a:pPr algn="ctr"/>
            <a:r>
              <a:rPr lang="en-US" b="1" spc="50" dirty="0">
                <a:ln w="9525" cmpd="sng">
                  <a:solidFill>
                    <a:schemeClr val="accent1"/>
                  </a:solidFill>
                  <a:prstDash val="solid"/>
                </a:ln>
                <a:effectLst>
                  <a:glow rad="38100">
                    <a:schemeClr val="accent1">
                      <a:alpha val="40000"/>
                    </a:schemeClr>
                  </a:glow>
                </a:effectLst>
              </a:rPr>
              <a:t>Daughter</a:t>
            </a:r>
          </a:p>
        </p:txBody>
      </p:sp>
      <p:sp>
        <p:nvSpPr>
          <p:cNvPr id="11" name="Rectangle 10"/>
          <p:cNvSpPr/>
          <p:nvPr/>
        </p:nvSpPr>
        <p:spPr>
          <a:xfrm rot="10800000" flipH="1" flipV="1">
            <a:off x="8825947" y="3493399"/>
            <a:ext cx="1279921" cy="369332"/>
          </a:xfrm>
          <a:prstGeom prst="rect">
            <a:avLst/>
          </a:prstGeom>
          <a:noFill/>
        </p:spPr>
        <p:txBody>
          <a:bodyPr wrap="square" lIns="91440" tIns="45720" rIns="91440" bIns="45720">
            <a:spAutoFit/>
          </a:bodyPr>
          <a:lstStyle/>
          <a:p>
            <a:pPr algn="ctr"/>
            <a:r>
              <a:rPr lang="en-US" b="1" cap="none" spc="50" dirty="0">
                <a:ln w="9525" cmpd="sng">
                  <a:solidFill>
                    <a:schemeClr val="accent1"/>
                  </a:solidFill>
                  <a:prstDash val="solid"/>
                </a:ln>
                <a:effectLst>
                  <a:glow rad="38100">
                    <a:schemeClr val="accent1">
                      <a:alpha val="40000"/>
                    </a:schemeClr>
                  </a:glow>
                </a:effectLst>
              </a:rPr>
              <a:t>Advocate</a:t>
            </a:r>
          </a:p>
        </p:txBody>
      </p:sp>
      <p:sp>
        <p:nvSpPr>
          <p:cNvPr id="12" name="Rectangle 11"/>
          <p:cNvSpPr/>
          <p:nvPr/>
        </p:nvSpPr>
        <p:spPr>
          <a:xfrm>
            <a:off x="8680173" y="3971297"/>
            <a:ext cx="1577009" cy="369332"/>
          </a:xfrm>
          <a:prstGeom prst="rect">
            <a:avLst/>
          </a:prstGeom>
        </p:spPr>
        <p:txBody>
          <a:bodyPr wrap="square">
            <a:spAutoFit/>
          </a:bodyPr>
          <a:lstStyle/>
          <a:p>
            <a:pPr algn="ctr"/>
            <a:r>
              <a:rPr lang="en-US" b="1" spc="50" dirty="0">
                <a:ln w="9525" cmpd="sng">
                  <a:solidFill>
                    <a:schemeClr val="accent1"/>
                  </a:solidFill>
                  <a:prstDash val="solid"/>
                </a:ln>
                <a:effectLst>
                  <a:glow rad="38100">
                    <a:schemeClr val="accent1">
                      <a:alpha val="40000"/>
                    </a:schemeClr>
                  </a:glow>
                </a:effectLst>
              </a:rPr>
              <a:t>Godmother</a:t>
            </a:r>
          </a:p>
        </p:txBody>
      </p:sp>
      <p:sp>
        <p:nvSpPr>
          <p:cNvPr id="14" name="Rectangle 13"/>
          <p:cNvSpPr/>
          <p:nvPr/>
        </p:nvSpPr>
        <p:spPr>
          <a:xfrm>
            <a:off x="8560903" y="4664764"/>
            <a:ext cx="1544965" cy="369332"/>
          </a:xfrm>
          <a:prstGeom prst="rect">
            <a:avLst/>
          </a:prstGeom>
          <a:noFill/>
        </p:spPr>
        <p:txBody>
          <a:bodyPr wrap="square" lIns="91440" tIns="45720" rIns="91440" bIns="45720">
            <a:spAutoFit/>
          </a:bodyPr>
          <a:lstStyle/>
          <a:p>
            <a:pPr algn="ctr"/>
            <a:r>
              <a:rPr lang="en-US" b="1" spc="50" dirty="0">
                <a:ln w="9525" cmpd="sng">
                  <a:solidFill>
                    <a:schemeClr val="accent1"/>
                  </a:solidFill>
                  <a:prstDash val="solid"/>
                </a:ln>
                <a:effectLst>
                  <a:glow rad="38100">
                    <a:schemeClr val="accent1">
                      <a:alpha val="40000"/>
                    </a:schemeClr>
                  </a:glow>
                </a:effectLst>
              </a:rPr>
              <a:t>Entrepreneur</a:t>
            </a:r>
          </a:p>
        </p:txBody>
      </p:sp>
      <p:sp>
        <p:nvSpPr>
          <p:cNvPr id="15" name="TextBox 14"/>
          <p:cNvSpPr txBox="1"/>
          <p:nvPr/>
        </p:nvSpPr>
        <p:spPr>
          <a:xfrm>
            <a:off x="9206894" y="5404465"/>
            <a:ext cx="1885176" cy="914400"/>
          </a:xfrm>
          <a:prstGeom prst="rect">
            <a:avLst/>
          </a:prstGeom>
          <a:noFill/>
        </p:spPr>
        <p:txBody>
          <a:bodyPr wrap="none" lIns="0" tIns="0" rIns="0" bIns="0" rtlCol="0">
            <a:noAutofit/>
          </a:bodyPr>
          <a:lstStyle/>
          <a:p>
            <a:pPr>
              <a:lnSpc>
                <a:spcPct val="90000"/>
              </a:lnSpc>
              <a:spcBef>
                <a:spcPts val="600"/>
              </a:spcBef>
            </a:pPr>
            <a:r>
              <a:rPr lang="en-US" sz="1850" b="1" spc="50" dirty="0">
                <a:ln w="9525" cmpd="sng">
                  <a:solidFill>
                    <a:schemeClr val="accent1"/>
                  </a:solidFill>
                  <a:prstDash val="solid"/>
                </a:ln>
                <a:effectLst>
                  <a:glow rad="38100">
                    <a:schemeClr val="accent1">
                      <a:alpha val="40000"/>
                    </a:schemeClr>
                  </a:glow>
                </a:effectLst>
              </a:rPr>
              <a:t>Transformational</a:t>
            </a:r>
          </a:p>
        </p:txBody>
      </p:sp>
    </p:spTree>
    <p:extLst>
      <p:ext uri="{BB962C8B-B14F-4D97-AF65-F5344CB8AC3E}">
        <p14:creationId xmlns:p14="http://schemas.microsoft.com/office/powerpoint/2010/main" val="317990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2"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127" y="528637"/>
            <a:ext cx="7511142" cy="5800725"/>
          </a:xfrm>
          <a:prstGeom prst="rect">
            <a:avLst/>
          </a:prstGeom>
        </p:spPr>
      </p:pic>
    </p:spTree>
    <p:extLst>
      <p:ext uri="{BB962C8B-B14F-4D97-AF65-F5344CB8AC3E}">
        <p14:creationId xmlns:p14="http://schemas.microsoft.com/office/powerpoint/2010/main" val="547111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 AM CREATING MY LEADERSHIP LEGACY</a:t>
            </a:r>
            <a:br>
              <a:rPr lang="en-US" dirty="0"/>
            </a:br>
            <a:r>
              <a:rPr lang="en-US" sz="3200" dirty="0"/>
              <a:t>How I Beat the Odds</a:t>
            </a:r>
            <a:endParaRPr lang="en-US" dirty="0"/>
          </a:p>
        </p:txBody>
      </p:sp>
      <p:pic>
        <p:nvPicPr>
          <p:cNvPr id="4" name="Content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t="15673" b="15673"/>
          <a:stretch>
            <a:fillRect/>
          </a:stretch>
        </p:blipFill>
        <p:spPr/>
      </p:pic>
      <p:sp>
        <p:nvSpPr>
          <p:cNvPr id="9" name="Text Placeholder 8"/>
          <p:cNvSpPr>
            <a:spLocks noGrp="1"/>
          </p:cNvSpPr>
          <p:nvPr>
            <p:ph type="body" sz="half" idx="2"/>
          </p:nvPr>
        </p:nvSpPr>
        <p:spPr>
          <a:xfrm>
            <a:off x="723900" y="2855968"/>
            <a:ext cx="3855720" cy="1775993"/>
          </a:xfrm>
        </p:spPr>
        <p:txBody>
          <a:bodyPr/>
          <a:lstStyle/>
          <a:p>
            <a:endParaRPr lang="en-US" dirty="0"/>
          </a:p>
        </p:txBody>
      </p:sp>
      <p:sp>
        <p:nvSpPr>
          <p:cNvPr id="3" name="Rectangle 2"/>
          <p:cNvSpPr/>
          <p:nvPr/>
        </p:nvSpPr>
        <p:spPr>
          <a:xfrm>
            <a:off x="5789023" y="5904412"/>
            <a:ext cx="6152605" cy="646331"/>
          </a:xfrm>
          <a:prstGeom prst="rect">
            <a:avLst/>
          </a:prstGeom>
        </p:spPr>
        <p:txBody>
          <a:bodyPr wrap="square">
            <a:spAutoFit/>
          </a:bodyPr>
          <a:lstStyle/>
          <a:p>
            <a:r>
              <a:rPr lang="en-US" b="1" dirty="0"/>
              <a:t>Develop and communicate a vision that is clear and a win-win for all; true leaders create more leaders and not </a:t>
            </a:r>
            <a:r>
              <a:rPr lang="en-US" dirty="0"/>
              <a:t>followers!</a:t>
            </a:r>
          </a:p>
        </p:txBody>
      </p:sp>
      <p:pic>
        <p:nvPicPr>
          <p:cNvPr id="8" name="Picture 7" descr="10 Ways to Build Powerful &lt;strong&gt;Legacy&lt;/strong&gt; Now | Leadership Freak"/>
          <p:cNvPicPr>
            <a:picLocks noChangeAspect="1"/>
          </p:cNvPicPr>
          <p:nvPr/>
        </p:nvPicPr>
        <p:blipFill>
          <a:blip r:embed="rId4"/>
          <a:stretch>
            <a:fillRect/>
          </a:stretch>
        </p:blipFill>
        <p:spPr>
          <a:xfrm>
            <a:off x="403679" y="4801314"/>
            <a:ext cx="4866595" cy="1946638"/>
          </a:xfrm>
          <a:prstGeom prst="rect">
            <a:avLst/>
          </a:prstGeom>
        </p:spPr>
      </p:pic>
    </p:spTree>
    <p:extLst>
      <p:ext uri="{BB962C8B-B14F-4D97-AF65-F5344CB8AC3E}">
        <p14:creationId xmlns:p14="http://schemas.microsoft.com/office/powerpoint/2010/main" val="134945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TIME AS A CLINICIAN</a:t>
            </a:r>
            <a:br>
              <a:rPr lang="en-US" dirty="0"/>
            </a:br>
            <a:r>
              <a:rPr lang="en-US" sz="2800" dirty="0"/>
              <a:t>Leading with a Purpose: CHARISMA</a:t>
            </a:r>
            <a:endParaRPr lang="en-US"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3487" y="2236856"/>
            <a:ext cx="45720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8432" y="1571901"/>
            <a:ext cx="29432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140" y="3649870"/>
            <a:ext cx="12557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1781" y="3525251"/>
            <a:ext cx="15065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3439" y="4954381"/>
            <a:ext cx="11906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06" y="4808331"/>
            <a:ext cx="1066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8751" y="5790338"/>
            <a:ext cx="3475038" cy="71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Don’t Miss &lt;strong&gt;Leadership&lt;/strong&gt; Vermont Lunches – October 1st in NEK ..."/>
          <p:cNvPicPr>
            <a:picLocks noChangeAspect="1"/>
          </p:cNvPicPr>
          <p:nvPr/>
        </p:nvPicPr>
        <p:blipFill rotWithShape="1">
          <a:blip r:embed="rId10"/>
          <a:srcRect t="8328" b="16657"/>
          <a:stretch/>
        </p:blipFill>
        <p:spPr>
          <a:xfrm>
            <a:off x="20" y="10"/>
            <a:ext cx="12191980" cy="6859300"/>
          </a:xfrm>
          <a:prstGeom prst="rect">
            <a:avLst/>
          </a:prstGeom>
        </p:spPr>
      </p:pic>
    </p:spTree>
    <p:extLst>
      <p:ext uri="{BB962C8B-B14F-4D97-AF65-F5344CB8AC3E}">
        <p14:creationId xmlns:p14="http://schemas.microsoft.com/office/powerpoint/2010/main" val="72113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 name="Content Placeholder 3"/>
          <p:cNvPicPr>
            <a:picLocks noChangeAspect="1"/>
          </p:cNvPicPr>
          <p:nvPr/>
        </p:nvPicPr>
        <p:blipFill>
          <a:blip r:embed="rId3"/>
          <a:stretch>
            <a:fillRect/>
          </a:stretch>
        </p:blipFill>
        <p:spPr>
          <a:xfrm>
            <a:off x="1023561" y="1085763"/>
            <a:ext cx="6517065" cy="4366433"/>
          </a:xfrm>
          <a:prstGeom prst="rect">
            <a:avLst/>
          </a:prstGeom>
        </p:spPr>
      </p:pic>
      <p:sp>
        <p:nvSpPr>
          <p:cNvPr id="2" name="Title 1"/>
          <p:cNvSpPr>
            <a:spLocks noGrp="1"/>
          </p:cNvSpPr>
          <p:nvPr>
            <p:ph type="title"/>
          </p:nvPr>
        </p:nvSpPr>
        <p:spPr>
          <a:xfrm>
            <a:off x="7860667" y="685800"/>
            <a:ext cx="3656419" cy="1485900"/>
          </a:xfrm>
        </p:spPr>
        <p:txBody>
          <a:bodyPr vert="horz" lIns="91440" tIns="45720" rIns="91440" bIns="45720" rtlCol="0">
            <a:normAutofit/>
          </a:bodyPr>
          <a:lstStyle/>
          <a:p>
            <a:r>
              <a:rPr lang="en-US" sz="1800" cap="all" dirty="0"/>
              <a:t>MY LEADERSHIP STRENGTHENS</a:t>
            </a:r>
            <a:br>
              <a:rPr lang="en-US" sz="1800" cap="all" dirty="0"/>
            </a:br>
            <a:r>
              <a:rPr lang="en-US" sz="1800" cap="all" dirty="0" err="1" smtClean="0"/>
              <a:t>StrengthS</a:t>
            </a:r>
            <a:r>
              <a:rPr lang="en-US" sz="1800" cap="all" dirty="0" smtClean="0"/>
              <a:t> Finder </a:t>
            </a:r>
            <a:r>
              <a:rPr lang="en-US" sz="1800" cap="all" dirty="0"/>
              <a:t>Assessment: Top Five Strengthens</a:t>
            </a:r>
          </a:p>
        </p:txBody>
      </p:sp>
      <p:pic>
        <p:nvPicPr>
          <p:cNvPr id="4" name="Content Placeholder 3" descr="면접에 대한 단상 – 너의 정체를 밝혀라."/>
          <p:cNvPicPr>
            <a:picLocks noGrp="1" noChangeAspect="1"/>
          </p:cNvPicPr>
          <p:nvPr>
            <p:ph idx="1"/>
          </p:nvPr>
        </p:nvPicPr>
        <p:blipFill>
          <a:blip r:embed="rId4"/>
          <a:stretch>
            <a:fillRect/>
          </a:stretch>
        </p:blipFill>
        <p:spPr>
          <a:xfrm>
            <a:off x="8125886" y="2370406"/>
            <a:ext cx="2535631" cy="3581400"/>
          </a:xfrm>
        </p:spPr>
      </p:pic>
    </p:spTree>
    <p:extLst>
      <p:ext uri="{BB962C8B-B14F-4D97-AF65-F5344CB8AC3E}">
        <p14:creationId xmlns:p14="http://schemas.microsoft.com/office/powerpoint/2010/main" val="1166505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 LEADERSHIP APPOINTMENTS</a:t>
            </a:r>
            <a:br>
              <a:rPr lang="en-US" dirty="0"/>
            </a:br>
            <a:r>
              <a:rPr lang="en-US" sz="3600" dirty="0"/>
              <a:t>Leading with a Purpose: Intellectual Stimulation</a:t>
            </a:r>
            <a:r>
              <a:rPr lang="en-US" dirty="0"/>
              <a:t/>
            </a:r>
            <a:br>
              <a:rPr lang="en-US" dirty="0"/>
            </a:br>
            <a:endParaRPr lang="en-US" dirty="0"/>
          </a:p>
        </p:txBody>
      </p:sp>
      <p:pic>
        <p:nvPicPr>
          <p:cNvPr id="4"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2281651"/>
            <a:ext cx="28098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444" y="2090198"/>
            <a:ext cx="3099817" cy="1005840"/>
          </a:xfrm>
          <a:prstGeom prst="rect">
            <a:avLst/>
          </a:prstGeom>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9957" y="4697896"/>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4554" y="4856921"/>
            <a:ext cx="1924812" cy="2194560"/>
          </a:xfrm>
          <a:prstGeom prst="rect">
            <a:avLst/>
          </a:prstGeom>
        </p:spPr>
      </p:pic>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9366" y="3332921"/>
            <a:ext cx="18573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8062" y="202447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7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 TIME IN THE COMMUNITY</a:t>
            </a:r>
            <a:br>
              <a:rPr lang="en-US" dirty="0"/>
            </a:br>
            <a:r>
              <a:rPr lang="en-US" sz="3600" dirty="0"/>
              <a:t>Leading with a Purpose: Inspirational Motivation</a:t>
            </a:r>
            <a:r>
              <a:rPr lang="en-US" dirty="0"/>
              <a:t/>
            </a:r>
            <a:br>
              <a:rPr lang="en-US"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51812" y="3201785"/>
            <a:ext cx="2040775" cy="1749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159" y="3197086"/>
            <a:ext cx="2895599" cy="2834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2587" y="3201785"/>
            <a:ext cx="2351313" cy="1736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758" y="3197086"/>
            <a:ext cx="200787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9758" y="5483086"/>
            <a:ext cx="1644364" cy="1186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0689" y="5158739"/>
            <a:ext cx="1303020" cy="1645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2220" y="1694811"/>
            <a:ext cx="2011680" cy="1502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3709" y="5008516"/>
            <a:ext cx="1920240" cy="192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51964" y="4965445"/>
            <a:ext cx="2617470" cy="2103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4158" y="1686417"/>
            <a:ext cx="2895599" cy="1510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51915" y="1933302"/>
            <a:ext cx="1996439" cy="3254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7373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 TIME ON THE HILL</a:t>
            </a:r>
            <a:br>
              <a:rPr lang="en-US" dirty="0"/>
            </a:br>
            <a:r>
              <a:rPr lang="en-US" sz="3600" dirty="0"/>
              <a:t>Leading with a Purpose: Inspirational Motivation</a:t>
            </a:r>
            <a:r>
              <a:rPr lang="en-US" dirty="0"/>
              <a:t/>
            </a:r>
            <a:br>
              <a:rPr lang="en-US"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89120" y="2066676"/>
            <a:ext cx="3566160" cy="3566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13" y="2044700"/>
            <a:ext cx="3048000" cy="4064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240" y="1786640"/>
            <a:ext cx="2651760" cy="20631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0240" y="3849756"/>
            <a:ext cx="2651760" cy="1828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6086" y="0"/>
            <a:ext cx="2517913" cy="1367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11925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 RESEARCH/CLINICAL INTEREST</a:t>
            </a:r>
            <a:br>
              <a:rPr lang="en-US" dirty="0"/>
            </a:br>
            <a:r>
              <a:rPr lang="en-US" sz="3600" dirty="0"/>
              <a:t>Leading with a Purpose: Individualized Consideration</a:t>
            </a:r>
            <a:br>
              <a:rPr lang="en-US" sz="3600" dirty="0"/>
            </a:br>
            <a:endParaRPr lang="en-US" sz="3600" dirty="0"/>
          </a:p>
        </p:txBody>
      </p:sp>
      <p:sp>
        <p:nvSpPr>
          <p:cNvPr id="4" name="Content Placeholder 2"/>
          <p:cNvSpPr>
            <a:spLocks noGrp="1"/>
          </p:cNvSpPr>
          <p:nvPr>
            <p:ph idx="1"/>
          </p:nvPr>
        </p:nvSpPr>
        <p:spPr/>
        <p:txBody>
          <a:bodyPr/>
          <a:lstStyle/>
          <a:p>
            <a:r>
              <a:rPr lang="en-US" b="1" dirty="0"/>
              <a:t>Smith, M</a:t>
            </a:r>
            <a:r>
              <a:rPr lang="en-US" dirty="0"/>
              <a:t>., Conway-Phillips R, Francois-Blue T. 2016. Sisters Saving Lives: Instituting a Protocol to Address Breast Cancer Disparities.; Clinical Journal of Oncology Nursing 20(4):427-432. PMID: 27441516 [PubMed - as supplied by publisher]</a:t>
            </a:r>
          </a:p>
          <a:p>
            <a:endParaRPr lang="en-US" dirty="0"/>
          </a:p>
        </p:txBody>
      </p:sp>
      <p:pic>
        <p:nvPicPr>
          <p:cNvPr id="5" name="Picture 4"/>
          <p:cNvPicPr>
            <a:picLocks noChangeAspect="1"/>
          </p:cNvPicPr>
          <p:nvPr/>
        </p:nvPicPr>
        <p:blipFill>
          <a:blip r:embed="rId2"/>
          <a:stretch>
            <a:fillRect/>
          </a:stretch>
        </p:blipFill>
        <p:spPr>
          <a:xfrm>
            <a:off x="4280560" y="3381696"/>
            <a:ext cx="3279932" cy="13900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5596" b="25103"/>
          <a:stretch/>
        </p:blipFill>
        <p:spPr>
          <a:xfrm>
            <a:off x="8083342" y="0"/>
            <a:ext cx="3855697" cy="6858000"/>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5779929" y="5066792"/>
            <a:ext cx="2507560" cy="1440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47343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62" y="1462103"/>
            <a:ext cx="3613752" cy="3613752"/>
          </a:xfrm>
          <a:prstGeom prst="rect">
            <a:avLst/>
          </a:prstGeom>
        </p:spPr>
      </p:pic>
      <p:sp>
        <p:nvSpPr>
          <p:cNvPr id="6" name="Title 5"/>
          <p:cNvSpPr>
            <a:spLocks noGrp="1"/>
          </p:cNvSpPr>
          <p:nvPr>
            <p:ph type="title"/>
          </p:nvPr>
        </p:nvSpPr>
        <p:spPr>
          <a:xfrm>
            <a:off x="1023562" y="123092"/>
            <a:ext cx="9601200" cy="1485900"/>
          </a:xfrm>
        </p:spPr>
        <p:txBody>
          <a:bodyPr/>
          <a:lstStyle/>
          <a:p>
            <a:r>
              <a:rPr lang="en-US" dirty="0" smtClean="0"/>
              <a:t>INSPIRING INNOVATION AS A LEADER</a:t>
            </a:r>
            <a:endParaRPr lang="en-US" dirty="0"/>
          </a:p>
        </p:txBody>
      </p:sp>
      <p:sp>
        <p:nvSpPr>
          <p:cNvPr id="4" name="Content Placeholder 2"/>
          <p:cNvSpPr>
            <a:spLocks noGrp="1"/>
          </p:cNvSpPr>
          <p:nvPr>
            <p:ph sz="half" idx="1"/>
          </p:nvPr>
        </p:nvSpPr>
        <p:spPr>
          <a:xfrm>
            <a:off x="6294606" y="1026942"/>
            <a:ext cx="4973615" cy="4783015"/>
          </a:xfrm>
        </p:spPr>
        <p:txBody>
          <a:bodyPr>
            <a:normAutofit fontScale="92500" lnSpcReduction="20000"/>
          </a:bodyPr>
          <a:lstStyle/>
          <a:p>
            <a:r>
              <a:rPr lang="en-US" b="1" dirty="0" smtClean="0"/>
              <a:t>Act </a:t>
            </a:r>
            <a:r>
              <a:rPr lang="en-US" b="1" dirty="0"/>
              <a:t>with </a:t>
            </a:r>
            <a:r>
              <a:rPr lang="en-US" b="1" dirty="0" smtClean="0"/>
              <a:t>urgency</a:t>
            </a:r>
          </a:p>
          <a:p>
            <a:pPr lvl="1"/>
            <a:r>
              <a:rPr lang="en-US" sz="1900" dirty="0" smtClean="0"/>
              <a:t>Being visible </a:t>
            </a:r>
          </a:p>
          <a:p>
            <a:pPr lvl="1"/>
            <a:r>
              <a:rPr lang="en-US" sz="1900" dirty="0" smtClean="0"/>
              <a:t>Model healthy work habits</a:t>
            </a:r>
          </a:p>
          <a:p>
            <a:pPr lvl="1"/>
            <a:r>
              <a:rPr lang="en-US" sz="1900" dirty="0" smtClean="0"/>
              <a:t>Virtual Technology</a:t>
            </a:r>
          </a:p>
          <a:p>
            <a:r>
              <a:rPr lang="en-US" b="1" dirty="0"/>
              <a:t>Communicate with </a:t>
            </a:r>
            <a:r>
              <a:rPr lang="en-US" b="1" dirty="0" smtClean="0"/>
              <a:t>transparency</a:t>
            </a:r>
          </a:p>
          <a:p>
            <a:pPr lvl="1"/>
            <a:r>
              <a:rPr lang="en-US" i="0" dirty="0" smtClean="0"/>
              <a:t>Helps others feel secure</a:t>
            </a:r>
            <a:endParaRPr lang="en-US" i="0" dirty="0"/>
          </a:p>
          <a:p>
            <a:pPr lvl="1"/>
            <a:r>
              <a:rPr lang="en-US" sz="1900" dirty="0" smtClean="0"/>
              <a:t>The unique demands of the moment</a:t>
            </a:r>
          </a:p>
          <a:p>
            <a:r>
              <a:rPr lang="en-US" b="1" dirty="0"/>
              <a:t>Balance empathy and </a:t>
            </a:r>
            <a:r>
              <a:rPr lang="en-US" b="1" dirty="0" smtClean="0">
                <a:solidFill>
                  <a:schemeClr val="tx1"/>
                </a:solidFill>
              </a:rPr>
              <a:t>authenticity</a:t>
            </a:r>
          </a:p>
          <a:p>
            <a:pPr lvl="1"/>
            <a:r>
              <a:rPr lang="en-US" sz="1900" i="0" dirty="0"/>
              <a:t>Let go of your ego and listen to others while also being assertive about what you </a:t>
            </a:r>
            <a:r>
              <a:rPr lang="en-US" sz="1900" i="0" dirty="0" smtClean="0"/>
              <a:t>value</a:t>
            </a:r>
            <a:endParaRPr lang="en-US" sz="1900" dirty="0" smtClean="0"/>
          </a:p>
          <a:p>
            <a:r>
              <a:rPr lang="en-US" b="1" dirty="0" smtClean="0"/>
              <a:t>Look Ahead</a:t>
            </a:r>
          </a:p>
          <a:p>
            <a:pPr lvl="1"/>
            <a:r>
              <a:rPr lang="en-US" sz="1900" i="0" dirty="0"/>
              <a:t>T</a:t>
            </a:r>
            <a:r>
              <a:rPr lang="en-US" sz="1900" i="0" dirty="0" smtClean="0"/>
              <a:t>hinking </a:t>
            </a:r>
            <a:r>
              <a:rPr lang="en-US" sz="1900" i="0" dirty="0"/>
              <a:t>and planning for the longer term even as you put out the fires raging around </a:t>
            </a:r>
            <a:r>
              <a:rPr lang="en-US" sz="1900" i="0" dirty="0" smtClean="0"/>
              <a:t>you</a:t>
            </a:r>
          </a:p>
          <a:p>
            <a:pPr lvl="1"/>
            <a:r>
              <a:rPr lang="en-US" sz="1900" i="0" dirty="0" smtClean="0"/>
              <a:t>Reset priorities</a:t>
            </a:r>
            <a:endParaRPr lang="en-US" sz="1900" dirty="0" smtClean="0"/>
          </a:p>
          <a:p>
            <a:pPr marL="0" indent="0">
              <a:buNone/>
            </a:pPr>
            <a:endParaRPr lang="en-US" sz="1700" dirty="0"/>
          </a:p>
          <a:p>
            <a:pPr marL="206375" lvl="1" indent="0">
              <a:buNone/>
            </a:pPr>
            <a:endParaRPr lang="en-US" sz="1700" dirty="0"/>
          </a:p>
          <a:p>
            <a:pPr lvl="1"/>
            <a:endParaRPr lang="en-US" sz="1700" dirty="0"/>
          </a:p>
        </p:txBody>
      </p:sp>
    </p:spTree>
    <p:extLst>
      <p:ext uri="{BB962C8B-B14F-4D97-AF65-F5344CB8AC3E}">
        <p14:creationId xmlns:p14="http://schemas.microsoft.com/office/powerpoint/2010/main" val="3671049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5400000" flipV="1">
            <a:off x="5339884" y="-4270735"/>
            <a:ext cx="815924" cy="9357400"/>
          </a:xfrm>
        </p:spPr>
        <p:txBody>
          <a:bodyPr vert="vert" lIns="91440" tIns="45720" rIns="91440" bIns="45720" rtlCol="0" anchor="b">
            <a:normAutofit/>
          </a:bodyPr>
          <a:lstStyle/>
          <a:p>
            <a:r>
              <a:rPr lang="en-US" sz="3600" cap="all" dirty="0"/>
              <a:t>IN ORDER TO LEAD YOU MUST…</a:t>
            </a:r>
          </a:p>
        </p:txBody>
      </p:sp>
      <p:pic>
        <p:nvPicPr>
          <p:cNvPr id="4" name="Content Placeholder 3"/>
          <p:cNvPicPr>
            <a:picLocks noGrp="1" noChangeAspect="1"/>
          </p:cNvPicPr>
          <p:nvPr>
            <p:ph idx="1"/>
          </p:nvPr>
        </p:nvPicPr>
        <p:blipFill>
          <a:blip r:embed="rId3"/>
          <a:stretch>
            <a:fillRect/>
          </a:stretch>
        </p:blipFill>
        <p:spPr>
          <a:xfrm>
            <a:off x="866111" y="991839"/>
            <a:ext cx="11325889" cy="5866161"/>
          </a:xfrm>
          <a:prstGeom prst="rect">
            <a:avLst/>
          </a:prstGeom>
        </p:spPr>
      </p:pic>
    </p:spTree>
    <p:extLst>
      <p:ext uri="{BB962C8B-B14F-4D97-AF65-F5344CB8AC3E}">
        <p14:creationId xmlns:p14="http://schemas.microsoft.com/office/powerpoint/2010/main" val="2756645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IMPORTANCE OF REINVENTING &amp; REINVIGORATING YOURSELF </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Balance and self-care</a:t>
            </a:r>
          </a:p>
          <a:p>
            <a:r>
              <a:rPr lang="en-US" dirty="0" smtClean="0"/>
              <a:t>Agility, humility and resiliency </a:t>
            </a:r>
          </a:p>
          <a:p>
            <a:pPr fontAlgn="base"/>
            <a:r>
              <a:rPr lang="en-US" dirty="0" smtClean="0"/>
              <a:t>Be curious and forward thinking with the ability to effectively drive organizational change and continuous learning and innovation.</a:t>
            </a:r>
          </a:p>
          <a:p>
            <a:pPr fontAlgn="base"/>
            <a:r>
              <a:rPr lang="en-US" dirty="0" smtClean="0"/>
              <a:t>Be comfortable challenging the status quo and bring forward innovative solutions.</a:t>
            </a:r>
          </a:p>
          <a:p>
            <a:pPr fontAlgn="base"/>
            <a:r>
              <a:rPr lang="en-US" dirty="0" smtClean="0"/>
              <a:t>Ability to articulate, influence and implement business solutions based on trends, needs and opportunities within the US healthcare environment.</a:t>
            </a:r>
          </a:p>
          <a:p>
            <a:pPr fontAlgn="base"/>
            <a:r>
              <a:rPr lang="en-US" dirty="0" smtClean="0"/>
              <a:t>NEVER STOP DREAMING!</a:t>
            </a:r>
          </a:p>
          <a:p>
            <a:pPr fontAlgn="base"/>
            <a:endParaRPr lang="en-US" dirty="0" smtClean="0"/>
          </a:p>
          <a:p>
            <a:pPr fontAlgn="base"/>
            <a:endParaRPr lang="en-US" dirty="0" smtClean="0"/>
          </a:p>
          <a:p>
            <a:endParaRPr lang="en-US" dirty="0"/>
          </a:p>
        </p:txBody>
      </p:sp>
      <p:pic>
        <p:nvPicPr>
          <p:cNvPr id="5" name="Content Placeholder 4" descr="pearls of tech for good wisdom - Tech For Good Hub"/>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39025" y="2171700"/>
            <a:ext cx="3377021" cy="3850277"/>
          </a:xfrm>
        </p:spPr>
      </p:pic>
    </p:spTree>
    <p:extLst>
      <p:ext uri="{BB962C8B-B14F-4D97-AF65-F5344CB8AC3E}">
        <p14:creationId xmlns:p14="http://schemas.microsoft.com/office/powerpoint/2010/main" val="3162886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3764" y="1327355"/>
            <a:ext cx="3559425" cy="4482564"/>
          </a:xfrm>
        </p:spPr>
        <p:txBody>
          <a:bodyPr>
            <a:normAutofit/>
          </a:bodyPr>
          <a:lstStyle/>
          <a:p>
            <a:r>
              <a:rPr lang="en-US" dirty="0"/>
              <a:t>FINAL THOUGHTS…</a:t>
            </a:r>
          </a:p>
        </p:txBody>
      </p:sp>
      <p:sp>
        <p:nvSpPr>
          <p:cNvPr id="4" name="Content Placeholder 2"/>
          <p:cNvSpPr>
            <a:spLocks noGrp="1"/>
          </p:cNvSpPr>
          <p:nvPr>
            <p:ph idx="1"/>
          </p:nvPr>
        </p:nvSpPr>
        <p:spPr>
          <a:xfrm>
            <a:off x="6100123" y="1327356"/>
            <a:ext cx="4872677" cy="4482564"/>
          </a:xfrm>
        </p:spPr>
        <p:txBody>
          <a:bodyPr>
            <a:normAutofit/>
          </a:bodyPr>
          <a:lstStyle/>
          <a:p>
            <a:pPr marL="0" indent="0" algn="ctr">
              <a:buNone/>
            </a:pPr>
            <a:r>
              <a:rPr lang="en-US" dirty="0"/>
              <a:t>“Those who died yesterday had plans for this morning. And those who died this morning had plans for tonight. Don’t take life for granted.”</a:t>
            </a:r>
          </a:p>
          <a:p>
            <a:pPr marL="0" indent="0" algn="ctr">
              <a:buNone/>
            </a:pPr>
            <a:r>
              <a:rPr lang="en-US" dirty="0"/>
              <a:t>-Robert Mugabe</a:t>
            </a:r>
          </a:p>
          <a:p>
            <a:pPr marL="0" lvl="0" indent="0" algn="ctr">
              <a:buClr>
                <a:srgbClr val="917EAE"/>
              </a:buClr>
              <a:buNone/>
            </a:pPr>
            <a:endParaRPr lang="en-US" dirty="0" smtClean="0"/>
          </a:p>
          <a:p>
            <a:pPr marL="0" lvl="0" indent="0" algn="ctr">
              <a:buClr>
                <a:srgbClr val="917EAE"/>
              </a:buClr>
              <a:buNone/>
            </a:pPr>
            <a:endParaRPr lang="en-US" dirty="0"/>
          </a:p>
          <a:p>
            <a:pPr marL="0" lvl="0" indent="0" algn="ctr">
              <a:buClr>
                <a:srgbClr val="917EAE"/>
              </a:buClr>
              <a:buNone/>
            </a:pPr>
            <a:r>
              <a:rPr lang="en-US" dirty="0" smtClean="0"/>
              <a:t>TODAY &amp; EVERYDAY </a:t>
            </a:r>
            <a:r>
              <a:rPr lang="en-US" dirty="0"/>
              <a:t>DETERMINES YOUR LEGACY SO MAKE </a:t>
            </a:r>
            <a:r>
              <a:rPr lang="en-US" dirty="0" smtClean="0"/>
              <a:t>EVERYDAY</a:t>
            </a:r>
            <a:r>
              <a:rPr lang="en-US" dirty="0" smtClean="0"/>
              <a:t> </a:t>
            </a:r>
            <a:r>
              <a:rPr lang="en-US" dirty="0"/>
              <a:t>GREAT</a:t>
            </a:r>
            <a:r>
              <a:rPr lang="en-US" dirty="0" smtClean="0"/>
              <a:t>!</a:t>
            </a:r>
          </a:p>
          <a:p>
            <a:pPr marL="0" lvl="0" indent="0" algn="ctr">
              <a:buClr>
                <a:srgbClr val="917EAE"/>
              </a:buClr>
              <a:buNone/>
            </a:pPr>
            <a:r>
              <a:rPr lang="en-US" dirty="0" smtClean="0"/>
              <a:t>Maggie Smith</a:t>
            </a:r>
            <a:endParaRPr lang="en-US" dirty="0"/>
          </a:p>
          <a:p>
            <a:endParaRPr lang="en-US" dirty="0"/>
          </a:p>
        </p:txBody>
      </p:sp>
    </p:spTree>
    <p:extLst>
      <p:ext uri="{BB962C8B-B14F-4D97-AF65-F5344CB8AC3E}">
        <p14:creationId xmlns:p14="http://schemas.microsoft.com/office/powerpoint/2010/main" val="4282873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70" y="0"/>
            <a:ext cx="11463130" cy="6858000"/>
          </a:xfrm>
          <a:prstGeom prst="rect">
            <a:avLst/>
          </a:prstGeom>
        </p:spPr>
      </p:pic>
    </p:spTree>
    <p:extLst>
      <p:ext uri="{BB962C8B-B14F-4D97-AF65-F5344CB8AC3E}">
        <p14:creationId xmlns:p14="http://schemas.microsoft.com/office/powerpoint/2010/main" val="1314760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685800"/>
            <a:ext cx="9601200" cy="1010478"/>
          </a:xfrm>
        </p:spPr>
        <p:txBody>
          <a:bodyPr>
            <a:normAutofit fontScale="90000"/>
          </a:bodyPr>
          <a:lstStyle/>
          <a:p>
            <a:r>
              <a:rPr lang="en-US" dirty="0"/>
              <a:t>REFERENCES</a:t>
            </a:r>
            <a:br>
              <a:rPr lang="en-US" dirty="0"/>
            </a:br>
            <a:r>
              <a:rPr lang="en-US" sz="3200" dirty="0"/>
              <a:t>Leading with a Purpose</a:t>
            </a:r>
            <a:endParaRPr lang="en-US" dirty="0"/>
          </a:p>
        </p:txBody>
      </p:sp>
      <p:sp>
        <p:nvSpPr>
          <p:cNvPr id="6" name="Content Placeholder 2"/>
          <p:cNvSpPr>
            <a:spLocks noGrp="1"/>
          </p:cNvSpPr>
          <p:nvPr>
            <p:ph idx="1"/>
          </p:nvPr>
        </p:nvSpPr>
        <p:spPr>
          <a:xfrm>
            <a:off x="1371600" y="2001078"/>
            <a:ext cx="9601200" cy="4572000"/>
          </a:xfrm>
        </p:spPr>
        <p:txBody>
          <a:bodyPr/>
          <a:lstStyle/>
          <a:p>
            <a:r>
              <a:rPr lang="en-US" altLang="en-US" sz="1800" dirty="0" err="1"/>
              <a:t>Avolio</a:t>
            </a:r>
            <a:r>
              <a:rPr lang="en-US" altLang="en-US" sz="1800" dirty="0"/>
              <a:t>, B., Walumbwa, F., Weber, T., (2009). Leadership: Current theories, research and future directions. </a:t>
            </a:r>
            <a:r>
              <a:rPr lang="en-US" altLang="en-US" sz="1800" i="1" dirty="0"/>
              <a:t>Annual Review of Psychology. </a:t>
            </a:r>
            <a:r>
              <a:rPr lang="en-US" altLang="en-US" sz="1800" dirty="0"/>
              <a:t>Volume 60  </a:t>
            </a:r>
            <a:r>
              <a:rPr lang="en-US" altLang="en-US" sz="1800" dirty="0" err="1"/>
              <a:t>pgs</a:t>
            </a:r>
            <a:r>
              <a:rPr lang="en-US" altLang="en-US" sz="1800" dirty="0"/>
              <a:t> 421-49.</a:t>
            </a:r>
          </a:p>
          <a:p>
            <a:r>
              <a:rPr lang="en-US" altLang="en-US" sz="1800" dirty="0"/>
              <a:t>Management study guide (2017). Retrieved October 21, 2017 from, </a:t>
            </a:r>
            <a:r>
              <a:rPr lang="en-US" altLang="en-US" sz="1800" dirty="0">
                <a:hlinkClick r:id="rId2"/>
              </a:rPr>
              <a:t>http://www.managementstudyguide.com/transformational-leadership.htm</a:t>
            </a:r>
            <a:endParaRPr lang="en-US" altLang="en-US" sz="1800" dirty="0"/>
          </a:p>
          <a:p>
            <a:r>
              <a:rPr lang="en-US" altLang="en-US" sz="1800" dirty="0"/>
              <a:t>McConnell, C. (2003).  Accepting leadership responsibility.  Preparing yourself to lead honestly,  humanely and effectively. The Health Care Manager. 22(4). Pgs.  361-374</a:t>
            </a:r>
          </a:p>
          <a:p>
            <a:r>
              <a:rPr lang="en-US" altLang="en-US" sz="1800" dirty="0"/>
              <a:t>Nikolaos, C., </a:t>
            </a:r>
            <a:r>
              <a:rPr lang="en-US" altLang="en-US" sz="1800" dirty="0" err="1"/>
              <a:t>Tsaloukidis</a:t>
            </a:r>
            <a:r>
              <a:rPr lang="en-US" altLang="en-US" sz="1800" dirty="0"/>
              <a:t>, T., </a:t>
            </a:r>
            <a:r>
              <a:rPr lang="en-US" altLang="en-US" sz="1800" dirty="0" err="1"/>
              <a:t>Dimitrios</a:t>
            </a:r>
            <a:r>
              <a:rPr lang="en-US" altLang="en-US" sz="1800" dirty="0"/>
              <a:t> O., </a:t>
            </a:r>
            <a:r>
              <a:rPr lang="en-US" altLang="en-US" sz="1800" dirty="0" err="1"/>
              <a:t>Dimitrios</a:t>
            </a:r>
            <a:r>
              <a:rPr lang="en-US" altLang="en-US" sz="1800" dirty="0"/>
              <a:t> E. Christina, M.,, Maria, P.,. (2012). Head nurse perceptions of their managerial leadership </a:t>
            </a:r>
            <a:r>
              <a:rPr lang="en-US" altLang="en-US" sz="1800" dirty="0" err="1"/>
              <a:t>behaviours</a:t>
            </a:r>
            <a:r>
              <a:rPr lang="en-US" altLang="en-US" sz="1800" dirty="0"/>
              <a:t>: a pilot study. </a:t>
            </a:r>
            <a:r>
              <a:rPr lang="en-US" altLang="en-US" sz="1800" i="1" dirty="0"/>
              <a:t>Health Science Journal.</a:t>
            </a:r>
            <a:r>
              <a:rPr lang="en-US" altLang="en-US" sz="1800" dirty="0"/>
              <a:t> Volume 6, Issue 2.</a:t>
            </a:r>
          </a:p>
          <a:p>
            <a:r>
              <a:rPr lang="en-US" altLang="en-US" sz="1800" dirty="0"/>
              <a:t>Richardson, D. (2011). Transformational leaders. </a:t>
            </a:r>
            <a:r>
              <a:rPr lang="en-US" altLang="en-US" sz="1800" i="1" dirty="0"/>
              <a:t>Radiologic technology. </a:t>
            </a:r>
            <a:r>
              <a:rPr lang="en-US" altLang="en-US" sz="1800" dirty="0"/>
              <a:t>May/June Vol. 82/No. 5.</a:t>
            </a:r>
          </a:p>
          <a:p>
            <a:endParaRPr lang="en-US" sz="1800" dirty="0"/>
          </a:p>
          <a:p>
            <a:endParaRPr lang="en-US" sz="1800" dirty="0"/>
          </a:p>
          <a:p>
            <a:endParaRPr lang="en-US" dirty="0"/>
          </a:p>
        </p:txBody>
      </p:sp>
    </p:spTree>
    <p:extLst>
      <p:ext uri="{BB962C8B-B14F-4D97-AF65-F5344CB8AC3E}">
        <p14:creationId xmlns:p14="http://schemas.microsoft.com/office/powerpoint/2010/main" val="3155510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156252"/>
          </a:xfrm>
        </p:spPr>
        <p:txBody>
          <a:bodyPr/>
          <a:lstStyle/>
          <a:p>
            <a:r>
              <a:rPr lang="en-US" sz="4000" dirty="0"/>
              <a:t>REFERENCES CONTINUED</a:t>
            </a:r>
            <a:r>
              <a:rPr lang="en-US" dirty="0"/>
              <a:t/>
            </a:r>
            <a:br>
              <a:rPr lang="en-US" dirty="0"/>
            </a:br>
            <a:r>
              <a:rPr lang="en-US" sz="3200" dirty="0"/>
              <a:t>Leading with a Purpose</a:t>
            </a:r>
            <a:endParaRPr lang="en-US" dirty="0"/>
          </a:p>
        </p:txBody>
      </p:sp>
      <p:sp>
        <p:nvSpPr>
          <p:cNvPr id="4" name="Content Placeholder 2"/>
          <p:cNvSpPr>
            <a:spLocks noGrp="1"/>
          </p:cNvSpPr>
          <p:nvPr>
            <p:ph idx="1"/>
          </p:nvPr>
        </p:nvSpPr>
        <p:spPr>
          <a:xfrm>
            <a:off x="1371600" y="2171700"/>
            <a:ext cx="9601200" cy="4388126"/>
          </a:xfrm>
        </p:spPr>
        <p:txBody>
          <a:bodyPr/>
          <a:lstStyle/>
          <a:p>
            <a:r>
              <a:rPr lang="en-US" dirty="0"/>
              <a:t>Stanley, S., (2009) Clinical leadership and the theory of congruent leadership In: Bishop V (2009) (</a:t>
            </a:r>
            <a:r>
              <a:rPr lang="en-US" dirty="0" err="1"/>
              <a:t>ed</a:t>
            </a:r>
            <a:r>
              <a:rPr lang="en-US" dirty="0"/>
              <a:t>) Leadership for Nursing and Allied Health Care Professionals. McGraw Hill, Berkshire.</a:t>
            </a:r>
          </a:p>
          <a:p>
            <a:r>
              <a:rPr lang="en-US" dirty="0"/>
              <a:t>Yang, Feng-Hua; Wu, </a:t>
            </a:r>
            <a:r>
              <a:rPr lang="en-US" dirty="0" err="1"/>
              <a:t>Melien</a:t>
            </a:r>
            <a:r>
              <a:rPr lang="en-US" dirty="0"/>
              <a:t>; Chang, Chen-</a:t>
            </a:r>
            <a:r>
              <a:rPr lang="en-US" dirty="0" err="1"/>
              <a:t>Chieh</a:t>
            </a:r>
            <a:r>
              <a:rPr lang="en-US" dirty="0"/>
              <a:t>; </a:t>
            </a:r>
            <a:r>
              <a:rPr lang="en-US" dirty="0" err="1"/>
              <a:t>Chien</a:t>
            </a:r>
            <a:r>
              <a:rPr lang="en-US" dirty="0"/>
              <a:t>, </a:t>
            </a:r>
            <a:r>
              <a:rPr lang="en-US" dirty="0" err="1"/>
              <a:t>Yuhsin</a:t>
            </a:r>
            <a:r>
              <a:rPr lang="en-US" dirty="0"/>
              <a:t> (2011). Elucidating the relationships among transformational leadership, job satisfaction, commitment foci and commitment bases in the public sector. Public Personnel Management, 40 (3): 265-78 </a:t>
            </a:r>
          </a:p>
          <a:p>
            <a:r>
              <a:rPr lang="en-US" dirty="0"/>
              <a:t>YouTube®. (</a:t>
            </a:r>
            <a:r>
              <a:rPr lang="en-US" dirty="0" smtClean="0"/>
              <a:t>2020). </a:t>
            </a:r>
            <a:r>
              <a:rPr lang="en-US" dirty="0"/>
              <a:t>Retrieved </a:t>
            </a:r>
            <a:r>
              <a:rPr lang="en-US" dirty="0" smtClean="0"/>
              <a:t>September 23, 2020 </a:t>
            </a:r>
            <a:r>
              <a:rPr lang="en-US" dirty="0"/>
              <a:t>from</a:t>
            </a:r>
            <a:r>
              <a:rPr lang="en-US"/>
              <a:t>, </a:t>
            </a:r>
            <a:r>
              <a:rPr lang="en-US">
                <a:hlinkClick r:id="rId2"/>
              </a:rPr>
              <a:t>https://</a:t>
            </a:r>
            <a:r>
              <a:rPr lang="en-US" smtClean="0">
                <a:hlinkClick r:id="rId2"/>
              </a:rPr>
              <a:t>www.youtube.com/watch?list=PLaUTGH_7gNSIKeYgl5dYYLCT14-3KfbSD&amp;v=jsjlJCOzmhk</a:t>
            </a:r>
            <a:endParaRPr lang="en-US" smtClean="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979967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LEADERSHIP?</a:t>
            </a:r>
            <a:br>
              <a:rPr lang="en-US" dirty="0"/>
            </a:br>
            <a:r>
              <a:rPr lang="en-US" sz="4000" dirty="0"/>
              <a:t>Leading with a Purpose</a:t>
            </a:r>
            <a:endParaRPr lang="en-US" dirty="0"/>
          </a:p>
        </p:txBody>
      </p:sp>
      <p:sp>
        <p:nvSpPr>
          <p:cNvPr id="4" name="Content Placeholder 2"/>
          <p:cNvSpPr>
            <a:spLocks noGrp="1"/>
          </p:cNvSpPr>
          <p:nvPr>
            <p:ph idx="1"/>
          </p:nvPr>
        </p:nvSpPr>
        <p:spPr>
          <a:xfrm>
            <a:off x="1371600" y="1987826"/>
            <a:ext cx="9601200" cy="3922644"/>
          </a:xfrm>
        </p:spPr>
        <p:txBody>
          <a:bodyPr>
            <a:normAutofit/>
          </a:bodyPr>
          <a:lstStyle/>
          <a:p>
            <a:pPr marL="0" indent="0" algn="ctr">
              <a:buNone/>
            </a:pPr>
            <a:r>
              <a:rPr lang="en-US" sz="2400" dirty="0">
                <a:latin typeface="NewsGothicBT-Roman"/>
              </a:rPr>
              <a:t>“Leadership is seen in terms of unifying people around values and then constructing the social world for others around those values and helping people to get through change (Stanley 2009).”</a:t>
            </a:r>
          </a:p>
          <a:p>
            <a:pPr marL="0" indent="0">
              <a:buNone/>
            </a:pPr>
            <a:endParaRPr lang="en-US" sz="2400" dirty="0">
              <a:latin typeface="NewsGothicBT-Roman"/>
            </a:endParaRPr>
          </a:p>
          <a:p>
            <a:r>
              <a:rPr lang="en-US" sz="2400" dirty="0">
                <a:latin typeface="NewsGothicBT-Roman"/>
              </a:rPr>
              <a:t>Being a leader implies that you are a person with a vision, who can bring people together, determine and respect others values, facilitate – and can emphasize the focus for change that we encounter in practice.</a:t>
            </a:r>
          </a:p>
        </p:txBody>
      </p:sp>
      <p:sp>
        <p:nvSpPr>
          <p:cNvPr id="5" name="TextBox 4"/>
          <p:cNvSpPr txBox="1"/>
          <p:nvPr/>
        </p:nvSpPr>
        <p:spPr>
          <a:xfrm>
            <a:off x="4055165" y="5605670"/>
            <a:ext cx="4648200" cy="757030"/>
          </a:xfrm>
          <a:prstGeom prst="rect">
            <a:avLst/>
          </a:prstGeom>
          <a:solidFill>
            <a:schemeClr val="accent1"/>
          </a:solidFill>
          <a:effectLst>
            <a:glow rad="228600">
              <a:schemeClr val="accent2">
                <a:satMod val="175000"/>
                <a:alpha val="40000"/>
              </a:schemeClr>
            </a:glow>
          </a:effectLst>
          <a:scene3d>
            <a:camera prst="perspectiveContrastingRightFacing"/>
            <a:lightRig rig="threePt" dir="t"/>
          </a:scene3d>
          <a:sp3d>
            <a:bevelT/>
          </a:sp3d>
        </p:spPr>
        <p:txBody>
          <a:bodyPr wrap="none" lIns="0" tIns="0" rIns="0" bIns="0" rtlCol="0">
            <a:noAutofit/>
          </a:bodyPr>
          <a:lstStyle/>
          <a:p>
            <a:pPr algn="ctr">
              <a:lnSpc>
                <a:spcPct val="90000"/>
              </a:lnSpc>
              <a:spcBef>
                <a:spcPts val="600"/>
              </a:spcBef>
            </a:pPr>
            <a:r>
              <a:rPr lang="en-US" sz="1850" spc="-50" dirty="0"/>
              <a:t>Leadership is about helping others to succeed…</a:t>
            </a:r>
          </a:p>
        </p:txBody>
      </p:sp>
    </p:spTree>
    <p:extLst>
      <p:ext uri="{BB962C8B-B14F-4D97-AF65-F5344CB8AC3E}">
        <p14:creationId xmlns:p14="http://schemas.microsoft.com/office/powerpoint/2010/main" val="4289441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023" y="634028"/>
            <a:ext cx="5659222" cy="5133726"/>
          </a:xfrm>
          <a:prstGeom prst="rect">
            <a:avLst/>
          </a:prstGeom>
        </p:spPr>
      </p:pic>
      <p:sp>
        <p:nvSpPr>
          <p:cNvPr id="2" name="Title 1"/>
          <p:cNvSpPr>
            <a:spLocks noGrp="1"/>
          </p:cNvSpPr>
          <p:nvPr>
            <p:ph type="title"/>
          </p:nvPr>
        </p:nvSpPr>
        <p:spPr>
          <a:xfrm>
            <a:off x="8154186" y="634028"/>
            <a:ext cx="3355942" cy="3732835"/>
          </a:xfrm>
          <a:effectLst>
            <a:outerShdw blurRad="50800" dist="50800" dir="5400000" algn="ctr" rotWithShape="0">
              <a:srgbClr val="000000">
                <a:alpha val="95000"/>
              </a:srgbClr>
            </a:outerShdw>
          </a:effectLst>
        </p:spPr>
        <p:txBody>
          <a:bodyPr vert="horz" lIns="91440" tIns="45720" rIns="91440" bIns="45720" rtlCol="0" anchor="b">
            <a:normAutofit/>
          </a:bodyPr>
          <a:lstStyle/>
          <a:p>
            <a:pPr algn="ctr"/>
            <a:r>
              <a:rPr lang="en-US" sz="6600" cap="all" dirty="0"/>
              <a:t>BOSS vs. LEADER</a:t>
            </a:r>
          </a:p>
        </p:txBody>
      </p:sp>
    </p:spTree>
    <p:extLst>
      <p:ext uri="{BB962C8B-B14F-4D97-AF65-F5344CB8AC3E}">
        <p14:creationId xmlns:p14="http://schemas.microsoft.com/office/powerpoint/2010/main" val="3460179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LEAD?</a:t>
            </a:r>
            <a:endParaRPr lang="en-US" dirty="0"/>
          </a:p>
        </p:txBody>
      </p:sp>
      <p:sp>
        <p:nvSpPr>
          <p:cNvPr id="3" name="Content Placeholder 2"/>
          <p:cNvSpPr>
            <a:spLocks noGrp="1"/>
          </p:cNvSpPr>
          <p:nvPr>
            <p:ph sz="half" idx="1"/>
          </p:nvPr>
        </p:nvSpPr>
        <p:spPr>
          <a:xfrm>
            <a:off x="1371600" y="1561515"/>
            <a:ext cx="4447786" cy="4628270"/>
          </a:xfrm>
        </p:spPr>
        <p:txBody>
          <a:bodyPr>
            <a:normAutofit lnSpcReduction="10000"/>
          </a:bodyPr>
          <a:lstStyle/>
          <a:p>
            <a:pPr marL="0" indent="0">
              <a:buNone/>
            </a:pPr>
            <a:endParaRPr lang="en-US" sz="2800" dirty="0">
              <a:latin typeface="NewsGothicBT-Roman"/>
            </a:endParaRPr>
          </a:p>
          <a:p>
            <a:pPr lvl="1">
              <a:buFont typeface="Wingdings" panose="05000000000000000000" pitchFamily="2" charset="2"/>
              <a:buChar char="§"/>
            </a:pPr>
            <a:r>
              <a:rPr lang="en-US" sz="2400" dirty="0">
                <a:latin typeface="NewsGothicBT-Roman"/>
              </a:rPr>
              <a:t>Patient Advocacy – Patient Satisfaction</a:t>
            </a:r>
          </a:p>
          <a:p>
            <a:pPr lvl="1">
              <a:buFont typeface="Wingdings" panose="05000000000000000000" pitchFamily="2" charset="2"/>
              <a:buChar char="§"/>
            </a:pPr>
            <a:r>
              <a:rPr lang="en-US" sz="2400" dirty="0">
                <a:latin typeface="NewsGothicBT-Roman"/>
              </a:rPr>
              <a:t>Influence others to bring a vision of excellent patient care to reality.</a:t>
            </a:r>
          </a:p>
          <a:p>
            <a:pPr lvl="1">
              <a:buFont typeface="Wingdings" panose="05000000000000000000" pitchFamily="2" charset="2"/>
              <a:buChar char="§"/>
            </a:pPr>
            <a:r>
              <a:rPr lang="en-US" sz="2400" dirty="0">
                <a:latin typeface="NewsGothicBT-Roman"/>
              </a:rPr>
              <a:t>Lead change where challenges/failures persist</a:t>
            </a:r>
          </a:p>
          <a:p>
            <a:pPr lvl="1">
              <a:buFont typeface="Wingdings" panose="05000000000000000000" pitchFamily="2" charset="2"/>
              <a:buChar char="§"/>
            </a:pPr>
            <a:r>
              <a:rPr lang="en-US" sz="2400" dirty="0">
                <a:latin typeface="NewsGothicBT-Roman"/>
              </a:rPr>
              <a:t>Improve processes for efficiency in workflow/staffing</a:t>
            </a:r>
          </a:p>
          <a:p>
            <a:pPr marL="0" indent="0">
              <a:buNone/>
            </a:pPr>
            <a:endParaRPr lang="en-US" dirty="0"/>
          </a:p>
        </p:txBody>
      </p:sp>
      <p:pic>
        <p:nvPicPr>
          <p:cNvPr id="5" name="Content Placeholder 4" descr="The Exponential Leadership Goal for 2016 | Leadership Freak"/>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24625" y="1561515"/>
            <a:ext cx="4448175" cy="4002544"/>
          </a:xfrm>
        </p:spPr>
      </p:pic>
    </p:spTree>
    <p:extLst>
      <p:ext uri="{BB962C8B-B14F-4D97-AF65-F5344CB8AC3E}">
        <p14:creationId xmlns:p14="http://schemas.microsoft.com/office/powerpoint/2010/main" val="1765690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TO LEAD</a:t>
            </a:r>
            <a:endParaRPr lang="en-US" dirty="0"/>
          </a:p>
        </p:txBody>
      </p:sp>
      <p:sp>
        <p:nvSpPr>
          <p:cNvPr id="3" name="Content Placeholder 2"/>
          <p:cNvSpPr>
            <a:spLocks noGrp="1"/>
          </p:cNvSpPr>
          <p:nvPr>
            <p:ph idx="1"/>
          </p:nvPr>
        </p:nvSpPr>
        <p:spPr>
          <a:xfrm>
            <a:off x="1371600" y="1688123"/>
            <a:ext cx="9601200" cy="4179277"/>
          </a:xfrm>
        </p:spPr>
        <p:txBody>
          <a:bodyPr/>
          <a:lstStyle/>
          <a:p>
            <a:pPr marL="0" indent="0">
              <a:buNone/>
            </a:pPr>
            <a:r>
              <a:rPr lang="en-US" b="1" dirty="0">
                <a:latin typeface="NewsGothicBT-Roman"/>
              </a:rPr>
              <a:t>Intrinsic desire to:</a:t>
            </a:r>
          </a:p>
          <a:p>
            <a:pPr marL="0" indent="0">
              <a:buNone/>
            </a:pPr>
            <a:r>
              <a:rPr lang="en-US" dirty="0">
                <a:latin typeface="NewsGothicBT-Roman"/>
              </a:rPr>
              <a:t>Build a team that provides excellent clinical, compassionate care for oncology patients and families. </a:t>
            </a:r>
          </a:p>
          <a:p>
            <a:pPr marL="0" indent="0">
              <a:buNone/>
            </a:pPr>
            <a:r>
              <a:rPr lang="en-US" b="1" dirty="0">
                <a:latin typeface="NewsGothicBT-Roman"/>
              </a:rPr>
              <a:t>Visionary:</a:t>
            </a:r>
          </a:p>
          <a:p>
            <a:r>
              <a:rPr lang="en-US" dirty="0">
                <a:latin typeface="NewsGothicBT-Roman"/>
              </a:rPr>
              <a:t>Developing a comprehensive cancer center with a holistic and collaborative approach</a:t>
            </a:r>
          </a:p>
          <a:p>
            <a:r>
              <a:rPr lang="en-US" dirty="0">
                <a:latin typeface="NewsGothicBT-Roman"/>
              </a:rPr>
              <a:t>Providing compassionate patient care with excellent customer service.</a:t>
            </a:r>
          </a:p>
          <a:p>
            <a:r>
              <a:rPr lang="en-US" dirty="0">
                <a:latin typeface="NewsGothicBT-Roman"/>
              </a:rPr>
              <a:t>Seamless workflows for patient care – patients unaware of efforts.</a:t>
            </a:r>
          </a:p>
          <a:p>
            <a:pPr marL="0" indent="0">
              <a:buNone/>
            </a:pPr>
            <a:endParaRPr lang="en-US" dirty="0">
              <a:latin typeface="NewsGothicBT-Roman"/>
            </a:endParaRPr>
          </a:p>
        </p:txBody>
      </p:sp>
    </p:spTree>
    <p:extLst>
      <p:ext uri="{BB962C8B-B14F-4D97-AF65-F5344CB8AC3E}">
        <p14:creationId xmlns:p14="http://schemas.microsoft.com/office/powerpoint/2010/main" val="4140279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4743" y="685800"/>
            <a:ext cx="5958837" cy="1485900"/>
          </a:xfrm>
        </p:spPr>
        <p:txBody>
          <a:bodyPr vert="horz" lIns="91440" tIns="45720" rIns="91440" bIns="45720" rtlCol="0" anchor="t">
            <a:normAutofit/>
          </a:bodyPr>
          <a:lstStyle/>
          <a:p>
            <a:r>
              <a:rPr lang="en-US" sz="3400"/>
              <a:t>LEADERS ARE  IRREPLACABLE</a:t>
            </a:r>
            <a:br>
              <a:rPr lang="en-US" sz="3400"/>
            </a:br>
            <a:r>
              <a:rPr lang="en-US" sz="3400"/>
              <a:t/>
            </a:r>
            <a:br>
              <a:rPr lang="en-US" sz="3400"/>
            </a:br>
            <a:endParaRPr lang="en-US" sz="3400"/>
          </a:p>
        </p:txBody>
      </p:sp>
      <p:sp>
        <p:nvSpPr>
          <p:cNvPr id="4" name="Content Placeholder 3"/>
          <p:cNvSpPr>
            <a:spLocks noGrp="1"/>
          </p:cNvSpPr>
          <p:nvPr>
            <p:ph sz="half" idx="1"/>
          </p:nvPr>
        </p:nvSpPr>
        <p:spPr>
          <a:xfrm>
            <a:off x="784743" y="1457739"/>
            <a:ext cx="5958837" cy="5208104"/>
          </a:xfrm>
        </p:spPr>
        <p:txBody>
          <a:bodyPr vert="horz" lIns="91440" tIns="45720" rIns="91440" bIns="45720" rtlCol="0">
            <a:normAutofit/>
          </a:bodyPr>
          <a:lstStyle/>
          <a:p>
            <a:r>
              <a:rPr lang="en-US" sz="2800" dirty="0"/>
              <a:t>Successful leaders initiate actions and welcome change.</a:t>
            </a:r>
          </a:p>
          <a:p>
            <a:pPr marL="0" lvl="1" indent="0">
              <a:buNone/>
            </a:pPr>
            <a:r>
              <a:rPr lang="en-US" sz="2800" dirty="0"/>
              <a:t>They: </a:t>
            </a:r>
          </a:p>
          <a:p>
            <a:pPr marL="384048" lvl="1"/>
            <a:r>
              <a:rPr lang="en-US" sz="2400" dirty="0"/>
              <a:t> are proactive and not reactive (risk takers)</a:t>
            </a:r>
          </a:p>
          <a:p>
            <a:pPr marL="384048" lvl="1"/>
            <a:r>
              <a:rPr lang="en-US" sz="2400" dirty="0"/>
              <a:t>reach out to people, ask questions, make suggestions and offer assistance</a:t>
            </a:r>
          </a:p>
          <a:p>
            <a:pPr marL="384048" lvl="1"/>
            <a:r>
              <a:rPr lang="en-US" sz="2400" dirty="0"/>
              <a:t>influence </a:t>
            </a:r>
          </a:p>
          <a:p>
            <a:pPr marL="384048" lvl="1"/>
            <a:r>
              <a:rPr lang="en-US" sz="2400" dirty="0"/>
              <a:t>are visible</a:t>
            </a:r>
          </a:p>
          <a:p>
            <a:pPr marL="384048" lvl="1">
              <a:buFont typeface="Franklin Gothic Book" panose="020B0503020102020204" pitchFamily="34" charset="0"/>
              <a:buNone/>
            </a:pPr>
            <a:r>
              <a:rPr lang="en-US" sz="2800" b="1" dirty="0"/>
              <a:t>DON’T BE THE TYPE OF LEADER</a:t>
            </a:r>
            <a:r>
              <a:rPr lang="en-US" sz="2800" dirty="0"/>
              <a:t>:</a:t>
            </a:r>
          </a:p>
          <a:p>
            <a:pPr marL="384048" lvl="1"/>
            <a:r>
              <a:rPr lang="en-US" sz="2400" dirty="0"/>
              <a:t>Always reactive</a:t>
            </a:r>
          </a:p>
          <a:p>
            <a:pPr marL="384048" lvl="1"/>
            <a:r>
              <a:rPr lang="en-US" sz="2400" dirty="0"/>
              <a:t>Who does not take a risk and plays it safe</a:t>
            </a:r>
          </a:p>
          <a:p>
            <a:endParaRPr lang="en-US" sz="1500" dirty="0"/>
          </a:p>
        </p:txBody>
      </p:sp>
      <p:pic>
        <p:nvPicPr>
          <p:cNvPr id="6" name="Content Placeholder 6" descr="6 caratteristiche delle persone di success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52340" y="1195754"/>
            <a:ext cx="3299579" cy="4178103"/>
          </a:xfrm>
          <a:prstGeom prst="rect">
            <a:avLst/>
          </a:prstGeom>
        </p:spPr>
      </p:pic>
    </p:spTree>
    <p:extLst>
      <p:ext uri="{BB962C8B-B14F-4D97-AF65-F5344CB8AC3E}">
        <p14:creationId xmlns:p14="http://schemas.microsoft.com/office/powerpoint/2010/main" val="1390448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ORIGINATION OF A LEADER</a:t>
            </a:r>
          </a:p>
        </p:txBody>
      </p:sp>
      <p:sp>
        <p:nvSpPr>
          <p:cNvPr id="6" name="Content Placeholder 2"/>
          <p:cNvSpPr>
            <a:spLocks noGrp="1"/>
          </p:cNvSpPr>
          <p:nvPr>
            <p:ph idx="1"/>
          </p:nvPr>
        </p:nvSpPr>
        <p:spPr>
          <a:xfrm>
            <a:off x="1371600" y="2042160"/>
            <a:ext cx="9601200" cy="3581400"/>
          </a:xfrm>
        </p:spPr>
        <p:txBody>
          <a:bodyPr>
            <a:normAutofit fontScale="85000" lnSpcReduction="20000"/>
          </a:bodyPr>
          <a:lstStyle/>
          <a:p>
            <a:pPr marL="0" indent="0" algn="ctr">
              <a:buNone/>
            </a:pPr>
            <a:r>
              <a:rPr lang="en-US" sz="2400" dirty="0" smtClean="0"/>
              <a:t>Are  </a:t>
            </a:r>
            <a:r>
              <a:rPr lang="en-US" sz="2400" dirty="0"/>
              <a:t>leaders born or made? </a:t>
            </a:r>
          </a:p>
          <a:p>
            <a:pPr marL="0" indent="0">
              <a:buNone/>
            </a:pPr>
            <a:r>
              <a:rPr lang="en-US" sz="2400" dirty="0"/>
              <a:t>BOTH. </a:t>
            </a:r>
            <a:r>
              <a:rPr lang="en-US" altLang="en-US" sz="2400" dirty="0"/>
              <a:t>Evidence that both inherent personality and environment are factors.</a:t>
            </a:r>
          </a:p>
          <a:p>
            <a:pPr marL="0" indent="0" algn="ctr">
              <a:buNone/>
            </a:pPr>
            <a:endParaRPr lang="en-US" sz="2400" dirty="0"/>
          </a:p>
          <a:p>
            <a:pPr marL="0" indent="0" algn="ctr">
              <a:buNone/>
            </a:pPr>
            <a:r>
              <a:rPr lang="en-US" sz="2400" dirty="0" smtClean="0"/>
              <a:t> </a:t>
            </a:r>
          </a:p>
          <a:p>
            <a:pPr marL="0" indent="0" algn="ctr">
              <a:buNone/>
            </a:pPr>
            <a:endParaRPr lang="en-US" sz="2400" dirty="0"/>
          </a:p>
          <a:p>
            <a:pPr marL="0" indent="0" algn="ctr">
              <a:buNone/>
            </a:pPr>
            <a:endParaRPr lang="en-US" sz="2400" dirty="0" smtClean="0"/>
          </a:p>
          <a:p>
            <a:pPr marL="0" indent="0" algn="ctr">
              <a:buNone/>
            </a:pPr>
            <a:endParaRPr lang="en-US" sz="2400" dirty="0" smtClean="0"/>
          </a:p>
          <a:p>
            <a:pPr marL="0" indent="0" algn="ctr">
              <a:buNone/>
            </a:pPr>
            <a:endParaRPr lang="en-US" sz="2400" dirty="0"/>
          </a:p>
          <a:p>
            <a:pPr marL="0" indent="0" algn="ctr">
              <a:buNone/>
            </a:pPr>
            <a:r>
              <a:rPr lang="en-US" sz="2400" dirty="0" smtClean="0"/>
              <a:t>What  </a:t>
            </a:r>
            <a:r>
              <a:rPr lang="en-US" sz="2400" dirty="0"/>
              <a:t>type of leader will you be? What will the next generation of nurses say about you?</a:t>
            </a:r>
          </a:p>
        </p:txBody>
      </p:sp>
      <p:pic>
        <p:nvPicPr>
          <p:cNvPr id="7" name="Picture 6"/>
          <p:cNvPicPr>
            <a:picLocks noChangeAspect="1"/>
          </p:cNvPicPr>
          <p:nvPr/>
        </p:nvPicPr>
        <p:blipFill>
          <a:blip r:embed="rId3"/>
          <a:stretch>
            <a:fillRect/>
          </a:stretch>
        </p:blipFill>
        <p:spPr>
          <a:xfrm>
            <a:off x="4253114" y="2598420"/>
            <a:ext cx="3838172" cy="2468880"/>
          </a:xfrm>
          <a:prstGeom prst="rect">
            <a:avLst/>
          </a:prstGeom>
        </p:spPr>
      </p:pic>
    </p:spTree>
    <p:extLst>
      <p:ext uri="{BB962C8B-B14F-4D97-AF65-F5344CB8AC3E}">
        <p14:creationId xmlns:p14="http://schemas.microsoft.com/office/powerpoint/2010/main" val="171959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down)">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xEl>
                                              <p:pRg st="8" end="8"/>
                                            </p:txEl>
                                          </p:spTgt>
                                        </p:tgtEl>
                                        <p:attrNameLst>
                                          <p:attrName>style.visibility</p:attrName>
                                        </p:attrNameLst>
                                      </p:cBhvr>
                                      <p:to>
                                        <p:strVal val="visible"/>
                                      </p:to>
                                    </p:set>
                                    <p:animEffect transition="in" filter="barn(inVertical)">
                                      <p:cBhvr>
                                        <p:cTn id="1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672</TotalTime>
  <Words>2120</Words>
  <Application>Microsoft Office PowerPoint</Application>
  <PresentationFormat>Widescreen</PresentationFormat>
  <Paragraphs>208</Paragraphs>
  <Slides>34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Franklin Gothic Book</vt:lpstr>
      <vt:lpstr>NewsGothicBT-Roman</vt:lpstr>
      <vt:lpstr>Wingdings</vt:lpstr>
      <vt:lpstr>Crop</vt:lpstr>
      <vt:lpstr>Leading with Purpose &amp; INNOVATION: How Beating the Odds Through Progressive Thinking Paved the Way for my Future   </vt:lpstr>
      <vt:lpstr>OBJECTIVES Leading with a Purpose</vt:lpstr>
      <vt:lpstr>IN ORDER TO LEAD YOU MUST…</vt:lpstr>
      <vt:lpstr>WHAT IS LEADERSHIP? Leading with a Purpose</vt:lpstr>
      <vt:lpstr>BOSS vs. LEADER</vt:lpstr>
      <vt:lpstr>WHY LEAD?</vt:lpstr>
      <vt:lpstr>MOTIVATION TO LEAD</vt:lpstr>
      <vt:lpstr>LEADERS ARE  IRREPLACABLE  </vt:lpstr>
      <vt:lpstr>THE ORIGINATION OF A LEADER</vt:lpstr>
      <vt:lpstr>INTRODUCTION TO TRANSFORMATIONAL LEADERS</vt:lpstr>
      <vt:lpstr>WHAT IS TRANSFORMATIONAL LEADERSHIP?</vt:lpstr>
      <vt:lpstr>TYPES OF TRANSFORMATIONAL LEADERSHIP</vt:lpstr>
      <vt:lpstr>STAKEHOLDERS INVOLVED IN TRANSFORMATIONAL LEADERSHIP</vt:lpstr>
      <vt:lpstr>CHARACTERISTICS AND TRAITS OF TRANSFORMATIONAL LEADERS</vt:lpstr>
      <vt:lpstr>HOW TRANSFORMATIONAL LEADERS INFLUENCE Leading with a Purpose</vt:lpstr>
      <vt:lpstr>WHO ARE TRANSFORMATIONAL LEADERS?</vt:lpstr>
      <vt:lpstr>WORDS TO LIVE BY….</vt:lpstr>
      <vt:lpstr>WHERE IT ALL BEGAN FOR ME.. Leading with a Purpose</vt:lpstr>
      <vt:lpstr>WHEN MY LIFE CHANGED How I Beat the Odds</vt:lpstr>
      <vt:lpstr>WHO AM I? Leading with a Purpose</vt:lpstr>
      <vt:lpstr>PowerPoint Presentation</vt:lpstr>
      <vt:lpstr>HOW I AM CREATING MY LEADERSHIP LEGACY How I Beat the Odds</vt:lpstr>
      <vt:lpstr>MY TIME AS A CLINICIAN Leading with a Purpose: CHARISMA</vt:lpstr>
      <vt:lpstr>MY LEADERSHIP STRENGTHENS StrengthS Finder Assessment: Top Five Strengthens</vt:lpstr>
      <vt:lpstr>MY LEADERSHIP APPOINTMENTS Leading with a Purpose: Intellectual Stimulation </vt:lpstr>
      <vt:lpstr>MY TIME IN THE COMMUNITY Leading with a Purpose: Inspirational Motivation </vt:lpstr>
      <vt:lpstr>MY TIME ON THE HILL Leading with a Purpose: Inspirational Motivation </vt:lpstr>
      <vt:lpstr>MY RESEARCH/CLINICAL INTEREST Leading with a Purpose: Individualized Consideration </vt:lpstr>
      <vt:lpstr>INSPIRING INNOVATION AS A LEADER</vt:lpstr>
      <vt:lpstr>IMPORTANCE OF REINVENTING &amp; REINVIGORATING YOURSELF </vt:lpstr>
      <vt:lpstr>FINAL THOUGHTS…</vt:lpstr>
      <vt:lpstr>PowerPoint Presentation</vt:lpstr>
      <vt:lpstr>REFERENCES Leading with a Purpose</vt:lpstr>
      <vt:lpstr>REFERENCES CONTINUED Leading with a Purpose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with a Purpose: How Beating the Odds Through Progressive Thinking Paved the Way for my Future</dc:title>
  <dc:creator>Smith, Maggie [COBIUS]</dc:creator>
  <cp:lastModifiedBy>Maggie Smith</cp:lastModifiedBy>
  <cp:revision>55</cp:revision>
  <dcterms:created xsi:type="dcterms:W3CDTF">2018-02-15T00:01:33Z</dcterms:created>
  <dcterms:modified xsi:type="dcterms:W3CDTF">2020-10-22T18:44:37Z</dcterms:modified>
</cp:coreProperties>
</file>