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59" r:id="rId3"/>
    <p:sldId id="260" r:id="rId4"/>
    <p:sldId id="339" r:id="rId5"/>
    <p:sldId id="256" r:id="rId6"/>
    <p:sldId id="325" r:id="rId7"/>
    <p:sldId id="326" r:id="rId8"/>
    <p:sldId id="269" r:id="rId9"/>
    <p:sldId id="276" r:id="rId10"/>
    <p:sldId id="271" r:id="rId11"/>
    <p:sldId id="264" r:id="rId12"/>
    <p:sldId id="321" r:id="rId13"/>
    <p:sldId id="330" r:id="rId14"/>
    <p:sldId id="331" r:id="rId15"/>
    <p:sldId id="332" r:id="rId16"/>
    <p:sldId id="333" r:id="rId17"/>
    <p:sldId id="337" r:id="rId18"/>
    <p:sldId id="335" r:id="rId19"/>
    <p:sldId id="338" r:id="rId20"/>
    <p:sldId id="285" r:id="rId21"/>
    <p:sldId id="284" r:id="rId22"/>
    <p:sldId id="283" r:id="rId23"/>
    <p:sldId id="268" r:id="rId24"/>
    <p:sldId id="327" r:id="rId25"/>
    <p:sldId id="328" r:id="rId26"/>
    <p:sldId id="329" r:id="rId27"/>
    <p:sldId id="279" r:id="rId28"/>
    <p:sldId id="312" r:id="rId29"/>
    <p:sldId id="318" r:id="rId30"/>
    <p:sldId id="319" r:id="rId31"/>
    <p:sldId id="320" r:id="rId32"/>
    <p:sldId id="322" r:id="rId33"/>
    <p:sldId id="323" r:id="rId34"/>
    <p:sldId id="261" r:id="rId35"/>
    <p:sldId id="336" r:id="rId36"/>
    <p:sldId id="262" r:id="rId3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D00"/>
    <a:srgbClr val="F2A900"/>
    <a:srgbClr val="C5E86C"/>
    <a:srgbClr val="88DBDF"/>
    <a:srgbClr val="00A9E0"/>
    <a:srgbClr val="003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6" autoAdjust="0"/>
    <p:restoredTop sz="95268" autoAdjust="0"/>
  </p:normalViewPr>
  <p:slideViewPr>
    <p:cSldViewPr snapToGrid="0" snapToObjects="1">
      <p:cViewPr>
        <p:scale>
          <a:sx n="76" d="100"/>
          <a:sy n="76" d="100"/>
        </p:scale>
        <p:origin x="1867" y="1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05"/>
    </p:cViewPr>
  </p:sorterViewPr>
  <p:notesViewPr>
    <p:cSldViewPr snapToGrid="0" snapToObjects="1">
      <p:cViewPr varScale="1">
        <p:scale>
          <a:sx n="66" d="100"/>
          <a:sy n="66" d="100"/>
        </p:scale>
        <p:origin x="212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'All Grades'!$L$13</c:f>
              <c:strCache>
                <c:ptCount val="1"/>
                <c:pt idx="0">
                  <c:v>PD-1 (n=4077)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'All Grades'!$K$14:$K$22</c:f>
              <c:strCache>
                <c:ptCount val="9"/>
                <c:pt idx="0">
                  <c:v>Fatigue </c:v>
                </c:pt>
                <c:pt idx="1">
                  <c:v>Puritis </c:v>
                </c:pt>
                <c:pt idx="2">
                  <c:v>Rash </c:v>
                </c:pt>
                <c:pt idx="3">
                  <c:v>Nausea</c:v>
                </c:pt>
                <c:pt idx="4">
                  <c:v>Vomiting </c:v>
                </c:pt>
                <c:pt idx="5">
                  <c:v>Anorexia </c:v>
                </c:pt>
                <c:pt idx="6">
                  <c:v>Pyrexia </c:v>
                </c:pt>
                <c:pt idx="7">
                  <c:v>Chills </c:v>
                </c:pt>
                <c:pt idx="8">
                  <c:v>Infusion Reaction </c:v>
                </c:pt>
              </c:strCache>
            </c:strRef>
          </c:cat>
          <c:val>
            <c:numRef>
              <c:f>'All Grades'!$L$14:$L$22</c:f>
              <c:numCache>
                <c:formatCode>0%</c:formatCode>
                <c:ptCount val="9"/>
                <c:pt idx="0" formatCode="0.00%">
                  <c:v>0.255</c:v>
                </c:pt>
                <c:pt idx="1">
                  <c:v>0.14000000000000001</c:v>
                </c:pt>
                <c:pt idx="2" formatCode="0.00%">
                  <c:v>0.122</c:v>
                </c:pt>
                <c:pt idx="3" formatCode="0.00%">
                  <c:v>0.105</c:v>
                </c:pt>
                <c:pt idx="4" formatCode="0.00%">
                  <c:v>3.1E-2</c:v>
                </c:pt>
                <c:pt idx="5" formatCode="0.00%">
                  <c:v>8.5000000000000006E-2</c:v>
                </c:pt>
                <c:pt idx="6" formatCode="0.00%">
                  <c:v>3.2000000000000001E-2</c:v>
                </c:pt>
                <c:pt idx="7" formatCode="0.00%">
                  <c:v>8.9999999999999993E-3</c:v>
                </c:pt>
                <c:pt idx="8" formatCode="0.00%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6D-40FD-94AC-87769D1548DF}"/>
            </c:ext>
          </c:extLst>
        </c:ser>
        <c:ser>
          <c:idx val="1"/>
          <c:order val="1"/>
          <c:tx>
            <c:strRef>
              <c:f>'All Grades'!$M$13</c:f>
              <c:strCache>
                <c:ptCount val="1"/>
                <c:pt idx="0">
                  <c:v>PD-L1 (n = 275)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cat>
            <c:strRef>
              <c:f>'All Grades'!$K$14:$K$22</c:f>
              <c:strCache>
                <c:ptCount val="9"/>
                <c:pt idx="0">
                  <c:v>Fatigue </c:v>
                </c:pt>
                <c:pt idx="1">
                  <c:v>Puritis </c:v>
                </c:pt>
                <c:pt idx="2">
                  <c:v>Rash </c:v>
                </c:pt>
                <c:pt idx="3">
                  <c:v>Nausea</c:v>
                </c:pt>
                <c:pt idx="4">
                  <c:v>Vomiting </c:v>
                </c:pt>
                <c:pt idx="5">
                  <c:v>Anorexia </c:v>
                </c:pt>
                <c:pt idx="6">
                  <c:v>Pyrexia </c:v>
                </c:pt>
                <c:pt idx="7">
                  <c:v>Chills </c:v>
                </c:pt>
                <c:pt idx="8">
                  <c:v>Infusion Reaction </c:v>
                </c:pt>
              </c:strCache>
            </c:strRef>
          </c:cat>
          <c:val>
            <c:numRef>
              <c:f>'All Grades'!$M$14:$M$22</c:f>
              <c:numCache>
                <c:formatCode>0.00%</c:formatCode>
                <c:ptCount val="9"/>
                <c:pt idx="0">
                  <c:v>0.14899999999999999</c:v>
                </c:pt>
                <c:pt idx="1">
                  <c:v>5.0999999999999997E-2</c:v>
                </c:pt>
                <c:pt idx="2">
                  <c:v>5.5E-2</c:v>
                </c:pt>
                <c:pt idx="3">
                  <c:v>7.6999999999999999E-2</c:v>
                </c:pt>
                <c:pt idx="4">
                  <c:v>1.0999999999999999E-2</c:v>
                </c:pt>
                <c:pt idx="5">
                  <c:v>5.0999999999999997E-2</c:v>
                </c:pt>
                <c:pt idx="6">
                  <c:v>4.3999999999999997E-2</c:v>
                </c:pt>
                <c:pt idx="7">
                  <c:v>1.4999999999999999E-2</c:v>
                </c:pt>
                <c:pt idx="8">
                  <c:v>7.5999999999999998E-2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6D-40FD-94AC-87769D1548DF}"/>
            </c:ext>
          </c:extLst>
        </c:ser>
        <c:ser>
          <c:idx val="2"/>
          <c:order val="2"/>
          <c:tx>
            <c:strRef>
              <c:f>'All Grades'!$N$13</c:f>
              <c:strCache>
                <c:ptCount val="1"/>
                <c:pt idx="0">
                  <c:v>CTLA-4 (n = 2520)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'All Grades'!$K$14:$K$22</c:f>
              <c:strCache>
                <c:ptCount val="9"/>
                <c:pt idx="0">
                  <c:v>Fatigue </c:v>
                </c:pt>
                <c:pt idx="1">
                  <c:v>Puritis </c:v>
                </c:pt>
                <c:pt idx="2">
                  <c:v>Rash </c:v>
                </c:pt>
                <c:pt idx="3">
                  <c:v>Nausea</c:v>
                </c:pt>
                <c:pt idx="4">
                  <c:v>Vomiting </c:v>
                </c:pt>
                <c:pt idx="5">
                  <c:v>Anorexia </c:v>
                </c:pt>
                <c:pt idx="6">
                  <c:v>Pyrexia </c:v>
                </c:pt>
                <c:pt idx="7">
                  <c:v>Chills </c:v>
                </c:pt>
                <c:pt idx="8">
                  <c:v>Infusion Reaction </c:v>
                </c:pt>
              </c:strCache>
            </c:strRef>
          </c:cat>
          <c:val>
            <c:numRef>
              <c:f>'All Grades'!$N$14:$N$22</c:f>
              <c:numCache>
                <c:formatCode>0.00%</c:formatCode>
                <c:ptCount val="9"/>
                <c:pt idx="0">
                  <c:v>0.219</c:v>
                </c:pt>
                <c:pt idx="1">
                  <c:v>0.218</c:v>
                </c:pt>
                <c:pt idx="2">
                  <c:v>0.214</c:v>
                </c:pt>
                <c:pt idx="3">
                  <c:v>0.17299999999999999</c:v>
                </c:pt>
                <c:pt idx="4">
                  <c:v>9.8000000000000004E-2</c:v>
                </c:pt>
                <c:pt idx="5">
                  <c:v>9.8000000000000004E-2</c:v>
                </c:pt>
                <c:pt idx="6">
                  <c:v>0.06</c:v>
                </c:pt>
                <c:pt idx="7">
                  <c:v>6.0000000000000001E-3</c:v>
                </c:pt>
                <c:pt idx="8">
                  <c:v>4.0000000000000001E-3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6D-40FD-94AC-87769D154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1003247"/>
        <c:axId val="851003631"/>
      </c:barChart>
      <c:catAx>
        <c:axId val="851003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1003631"/>
        <c:crosses val="autoZero"/>
        <c:auto val="1"/>
        <c:lblAlgn val="ctr"/>
        <c:lblOffset val="100"/>
        <c:noMultiLvlLbl val="0"/>
      </c:catAx>
      <c:valAx>
        <c:axId val="851003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1003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114971852007519E-2"/>
          <c:y val="6.5107684008077926E-2"/>
          <c:w val="0.68713890688881485"/>
          <c:h val="0.6494268670348083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Sheet1!$B$28</c:f>
              <c:strCache>
                <c:ptCount val="1"/>
                <c:pt idx="0">
                  <c:v>Anti-CTLA4</c:v>
                </c:pt>
              </c:strCache>
            </c:strRef>
          </c:tx>
          <c:spPr>
            <a:solidFill>
              <a:srgbClr val="009193"/>
            </a:solidFill>
            <a:ln>
              <a:solidFill>
                <a:prstClr val="black"/>
              </a:solidFill>
            </a:ln>
            <a:effectLst/>
            <a:sp3d>
              <a:contourClr>
                <a:prstClr val="black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919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7D0-4EBD-87F7-AD423EB64B2A}"/>
              </c:ext>
            </c:extLst>
          </c:dPt>
          <c:cat>
            <c:strRef>
              <c:f>Sheet1!$A$29:$A$39</c:f>
              <c:strCache>
                <c:ptCount val="11"/>
                <c:pt idx="0">
                  <c:v>Colitis</c:v>
                </c:pt>
                <c:pt idx="1">
                  <c:v>Pneumonitis</c:v>
                </c:pt>
                <c:pt idx="2">
                  <c:v>Hepatitis</c:v>
                </c:pt>
                <c:pt idx="3">
                  <c:v>Hypophysitis</c:v>
                </c:pt>
                <c:pt idx="4">
                  <c:v>Cardiac</c:v>
                </c:pt>
                <c:pt idx="5">
                  <c:v>Myositis</c:v>
                </c:pt>
                <c:pt idx="6">
                  <c:v>Nephritis</c:v>
                </c:pt>
                <c:pt idx="7">
                  <c:v>Adrenal</c:v>
                </c:pt>
                <c:pt idx="8">
                  <c:v>Neurologic</c:v>
                </c:pt>
                <c:pt idx="9">
                  <c:v>Hematologic</c:v>
                </c:pt>
                <c:pt idx="10">
                  <c:v>Other</c:v>
                </c:pt>
              </c:strCache>
            </c:strRef>
          </c:cat>
          <c:val>
            <c:numRef>
              <c:f>Sheet1!$B$29:$B$39</c:f>
              <c:numCache>
                <c:formatCode>0.00%</c:formatCode>
                <c:ptCount val="11"/>
                <c:pt idx="0">
                  <c:v>0.69948186528497414</c:v>
                </c:pt>
                <c:pt idx="1">
                  <c:v>7.7720207253886009E-2</c:v>
                </c:pt>
                <c:pt idx="2">
                  <c:v>0.16062176165803108</c:v>
                </c:pt>
                <c:pt idx="3">
                  <c:v>5.181347150259067E-2</c:v>
                </c:pt>
                <c:pt idx="4">
                  <c:v>1.5544041450777202E-2</c:v>
                </c:pt>
                <c:pt idx="5">
                  <c:v>5.1813471502590676E-3</c:v>
                </c:pt>
                <c:pt idx="6">
                  <c:v>5.1813471502590676E-3</c:v>
                </c:pt>
                <c:pt idx="7">
                  <c:v>4.145077720207254E-2</c:v>
                </c:pt>
                <c:pt idx="8">
                  <c:v>5.6994818652849742E-2</c:v>
                </c:pt>
                <c:pt idx="9">
                  <c:v>1.5544041450777202E-2</c:v>
                </c:pt>
                <c:pt idx="10">
                  <c:v>6.7357512953367879E-2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D0-4EBD-87F7-AD423EB64B2A}"/>
            </c:ext>
          </c:extLst>
        </c:ser>
        <c:ser>
          <c:idx val="1"/>
          <c:order val="1"/>
          <c:tx>
            <c:strRef>
              <c:f>Sheet1!$C$28</c:f>
              <c:strCache>
                <c:ptCount val="1"/>
                <c:pt idx="0">
                  <c:v>Anti-PD-1/L1</c:v>
                </c:pt>
              </c:strCache>
            </c:strRef>
          </c:tx>
          <c:spPr>
            <a:solidFill>
              <a:srgbClr val="FFC000"/>
            </a:solidFill>
            <a:ln>
              <a:solidFill>
                <a:prstClr val="black"/>
              </a:solidFill>
            </a:ln>
            <a:effectLst/>
            <a:sp3d>
              <a:contourClr>
                <a:prstClr val="black"/>
              </a:contourClr>
            </a:sp3d>
          </c:spPr>
          <c:invertIfNegative val="0"/>
          <c:cat>
            <c:strRef>
              <c:f>Sheet1!$A$29:$A$39</c:f>
              <c:strCache>
                <c:ptCount val="11"/>
                <c:pt idx="0">
                  <c:v>Colitis</c:v>
                </c:pt>
                <c:pt idx="1">
                  <c:v>Pneumonitis</c:v>
                </c:pt>
                <c:pt idx="2">
                  <c:v>Hepatitis</c:v>
                </c:pt>
                <c:pt idx="3">
                  <c:v>Hypophysitis</c:v>
                </c:pt>
                <c:pt idx="4">
                  <c:v>Cardiac</c:v>
                </c:pt>
                <c:pt idx="5">
                  <c:v>Myositis</c:v>
                </c:pt>
                <c:pt idx="6">
                  <c:v>Nephritis</c:v>
                </c:pt>
                <c:pt idx="7">
                  <c:v>Adrenal</c:v>
                </c:pt>
                <c:pt idx="8">
                  <c:v>Neurologic</c:v>
                </c:pt>
                <c:pt idx="9">
                  <c:v>Hematologic</c:v>
                </c:pt>
                <c:pt idx="10">
                  <c:v>Other</c:v>
                </c:pt>
              </c:strCache>
            </c:strRef>
          </c:cat>
          <c:val>
            <c:numRef>
              <c:f>Sheet1!$C$29:$C$39</c:f>
              <c:numCache>
                <c:formatCode>0.00%</c:formatCode>
                <c:ptCount val="11"/>
                <c:pt idx="0">
                  <c:v>0.17417417417417416</c:v>
                </c:pt>
                <c:pt idx="1">
                  <c:v>0.34534534534534533</c:v>
                </c:pt>
                <c:pt idx="2">
                  <c:v>0.22222222222222221</c:v>
                </c:pt>
                <c:pt idx="3">
                  <c:v>9.0090090090090089E-3</c:v>
                </c:pt>
                <c:pt idx="4">
                  <c:v>8.1081081081081086E-2</c:v>
                </c:pt>
                <c:pt idx="5">
                  <c:v>6.6066066066066062E-2</c:v>
                </c:pt>
                <c:pt idx="6">
                  <c:v>2.1021021021021023E-2</c:v>
                </c:pt>
                <c:pt idx="7">
                  <c:v>1.8018018018018018E-2</c:v>
                </c:pt>
                <c:pt idx="8">
                  <c:v>0.15015015015015015</c:v>
                </c:pt>
                <c:pt idx="9">
                  <c:v>4.2042042042042045E-2</c:v>
                </c:pt>
                <c:pt idx="10">
                  <c:v>7.2072072072072071E-2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D0-4EBD-87F7-AD423EB64B2A}"/>
            </c:ext>
          </c:extLst>
        </c:ser>
        <c:ser>
          <c:idx val="2"/>
          <c:order val="2"/>
          <c:tx>
            <c:strRef>
              <c:f>Sheet1!$D$28</c:f>
              <c:strCache>
                <c:ptCount val="1"/>
                <c:pt idx="0">
                  <c:v>Anti-PD1/L1 + Anti-CTLA4</c:v>
                </c:pt>
              </c:strCache>
            </c:strRef>
          </c:tx>
          <c:spPr>
            <a:solidFill>
              <a:srgbClr val="00B0F0"/>
            </a:solidFill>
            <a:ln>
              <a:solidFill>
                <a:prstClr val="black"/>
              </a:solidFill>
            </a:ln>
            <a:effectLst/>
            <a:sp3d>
              <a:contourClr>
                <a:prstClr val="black"/>
              </a:contourClr>
            </a:sp3d>
          </c:spPr>
          <c:invertIfNegative val="0"/>
          <c:cat>
            <c:strRef>
              <c:f>Sheet1!$A$29:$A$39</c:f>
              <c:strCache>
                <c:ptCount val="11"/>
                <c:pt idx="0">
                  <c:v>Colitis</c:v>
                </c:pt>
                <c:pt idx="1">
                  <c:v>Pneumonitis</c:v>
                </c:pt>
                <c:pt idx="2">
                  <c:v>Hepatitis</c:v>
                </c:pt>
                <c:pt idx="3">
                  <c:v>Hypophysitis</c:v>
                </c:pt>
                <c:pt idx="4">
                  <c:v>Cardiac</c:v>
                </c:pt>
                <c:pt idx="5">
                  <c:v>Myositis</c:v>
                </c:pt>
                <c:pt idx="6">
                  <c:v>Nephritis</c:v>
                </c:pt>
                <c:pt idx="7">
                  <c:v>Adrenal</c:v>
                </c:pt>
                <c:pt idx="8">
                  <c:v>Neurologic</c:v>
                </c:pt>
                <c:pt idx="9">
                  <c:v>Hematologic</c:v>
                </c:pt>
                <c:pt idx="10">
                  <c:v>Other</c:v>
                </c:pt>
              </c:strCache>
            </c:strRef>
          </c:cat>
          <c:val>
            <c:numRef>
              <c:f>Sheet1!$D$29:$D$39</c:f>
              <c:numCache>
                <c:formatCode>0.00%</c:formatCode>
                <c:ptCount val="11"/>
                <c:pt idx="0">
                  <c:v>0.36781609195402298</c:v>
                </c:pt>
                <c:pt idx="1">
                  <c:v>0.13793103448275862</c:v>
                </c:pt>
                <c:pt idx="2">
                  <c:v>0.21839080459770116</c:v>
                </c:pt>
                <c:pt idx="3">
                  <c:v>2.2988505747126436E-2</c:v>
                </c:pt>
                <c:pt idx="4">
                  <c:v>0.25287356321839083</c:v>
                </c:pt>
                <c:pt idx="5">
                  <c:v>0.12643678160919541</c:v>
                </c:pt>
                <c:pt idx="6">
                  <c:v>3.4482758620689655E-2</c:v>
                </c:pt>
                <c:pt idx="7">
                  <c:v>3.4482758620689655E-2</c:v>
                </c:pt>
                <c:pt idx="8">
                  <c:v>8.0459770114942528E-2</c:v>
                </c:pt>
                <c:pt idx="9">
                  <c:v>2.2988505747126436E-2</c:v>
                </c:pt>
                <c:pt idx="10">
                  <c:v>8.0459770114942528E-2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D0-4EBD-87F7-AD423EB64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3630240"/>
        <c:axId val="223631920"/>
        <c:axId val="208191200"/>
      </c:bar3DChart>
      <c:catAx>
        <c:axId val="22363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31920"/>
        <c:crosses val="autoZero"/>
        <c:auto val="1"/>
        <c:lblAlgn val="ctr"/>
        <c:lblOffset val="100"/>
        <c:noMultiLvlLbl val="0"/>
      </c:catAx>
      <c:valAx>
        <c:axId val="22363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30240"/>
        <c:crosses val="autoZero"/>
        <c:crossBetween val="between"/>
      </c:valAx>
      <c:serAx>
        <c:axId val="208191200"/>
        <c:scaling>
          <c:orientation val="minMax"/>
        </c:scaling>
        <c:delete val="1"/>
        <c:axPos val="b"/>
        <c:majorTickMark val="none"/>
        <c:minorTickMark val="none"/>
        <c:tickLblPos val="nextTo"/>
        <c:crossAx val="223631920"/>
        <c:crosses val="autoZero"/>
      </c:ser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178253754200798"/>
          <c:y val="0.26771916859340983"/>
          <c:w val="0.21338941526510485"/>
          <c:h val="0.4149291801124616"/>
        </c:manualLayout>
      </c:layout>
      <c:overlay val="0"/>
      <c:spPr>
        <a:noFill/>
        <a:ln>
          <a:solidFill>
            <a:schemeClr val="dk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1C4560-C85D-4DA5-8A0D-054394FAD69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4D4FE9-CF13-4ECF-97F9-03479394A5C9}">
      <dgm:prSet phldrT="[Text]" custT="1"/>
      <dgm:spPr>
        <a:solidFill>
          <a:schemeClr val="tx2">
            <a:lumMod val="60000"/>
            <a:lumOff val="40000"/>
          </a:schemeClr>
        </a:solidFill>
        <a:ln>
          <a:solidFill>
            <a:schemeClr val="bg1">
              <a:lumMod val="90000"/>
              <a:lumOff val="10000"/>
            </a:schemeClr>
          </a:solidFill>
        </a:ln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Patient calls with c/o diarrhea</a:t>
          </a:r>
        </a:p>
      </dgm:t>
    </dgm:pt>
    <dgm:pt modelId="{461BE908-7125-44C8-8C1E-42A982870D3D}" type="parTrans" cxnId="{B9A192EF-C27F-473D-AAF1-FBFE94C72CDA}">
      <dgm:prSet/>
      <dgm:spPr/>
      <dgm:t>
        <a:bodyPr/>
        <a:lstStyle/>
        <a:p>
          <a:endParaRPr lang="en-US"/>
        </a:p>
      </dgm:t>
    </dgm:pt>
    <dgm:pt modelId="{5F244E05-974C-4595-B0ED-86864E4F49E0}" type="sibTrans" cxnId="{B9A192EF-C27F-473D-AAF1-FBFE94C72CDA}">
      <dgm:prSet/>
      <dgm:spPr/>
      <dgm:t>
        <a:bodyPr/>
        <a:lstStyle/>
        <a:p>
          <a:endParaRPr lang="en-US"/>
        </a:p>
      </dgm:t>
    </dgm:pt>
    <dgm:pt modelId="{D728630D-5937-4B5D-9282-2165471AAFAC}">
      <dgm:prSet phldrT="[Text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dirty="0">
              <a:solidFill>
                <a:schemeClr val="accent1">
                  <a:lumMod val="50000"/>
                </a:schemeClr>
              </a:solidFill>
            </a:rPr>
            <a:t>Secretary notifies clinic practice nurse</a:t>
          </a:r>
        </a:p>
      </dgm:t>
    </dgm:pt>
    <dgm:pt modelId="{E26E5A51-9899-4BE3-9A5A-AD0D76615587}" type="parTrans" cxnId="{A2047E7B-68A0-4A23-9F6C-B8F500A0A944}">
      <dgm:prSet/>
      <dgm:spPr/>
      <dgm:t>
        <a:bodyPr/>
        <a:lstStyle/>
        <a:p>
          <a:endParaRPr lang="en-US"/>
        </a:p>
      </dgm:t>
    </dgm:pt>
    <dgm:pt modelId="{AC6A32AE-C3CF-434D-8F69-2F6DC68201B9}" type="sibTrans" cxnId="{A2047E7B-68A0-4A23-9F6C-B8F500A0A944}">
      <dgm:prSet/>
      <dgm:spPr/>
      <dgm:t>
        <a:bodyPr/>
        <a:lstStyle/>
        <a:p>
          <a:endParaRPr lang="en-US"/>
        </a:p>
      </dgm:t>
    </dgm:pt>
    <dgm:pt modelId="{D8FE2DBD-48D3-40B0-AFF8-A1D4EE9908DC}">
      <dgm:prSet phldrT="[Text]" custT="1"/>
      <dgm:spPr>
        <a:solidFill>
          <a:schemeClr val="tx2">
            <a:lumMod val="60000"/>
            <a:lumOff val="40000"/>
          </a:schemeClr>
        </a:solidFill>
        <a:ln>
          <a:solidFill>
            <a:schemeClr val="bg1">
              <a:lumMod val="90000"/>
              <a:lumOff val="10000"/>
            </a:schemeClr>
          </a:solidFill>
        </a:ln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RN returns call. Triage questions</a:t>
          </a:r>
        </a:p>
      </dgm:t>
    </dgm:pt>
    <dgm:pt modelId="{745CD8DA-27C5-4C4D-8CBE-CEC1862B8D28}" type="parTrans" cxnId="{87451967-59D9-4DD5-B2C6-B190472E6F8E}">
      <dgm:prSet/>
      <dgm:spPr/>
      <dgm:t>
        <a:bodyPr/>
        <a:lstStyle/>
        <a:p>
          <a:endParaRPr lang="en-US"/>
        </a:p>
      </dgm:t>
    </dgm:pt>
    <dgm:pt modelId="{EBEC3F39-7DC8-49A0-9804-F39A6443EAAB}" type="sibTrans" cxnId="{87451967-59D9-4DD5-B2C6-B190472E6F8E}">
      <dgm:prSet/>
      <dgm:spPr/>
      <dgm:t>
        <a:bodyPr/>
        <a:lstStyle/>
        <a:p>
          <a:endParaRPr lang="en-US"/>
        </a:p>
      </dgm:t>
    </dgm:pt>
    <dgm:pt modelId="{CDAE2CB8-0277-4D23-8469-E92A470D755E}">
      <dgm:prSet phldrT="[Text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1">
                  <a:lumMod val="50000"/>
                </a:schemeClr>
              </a:solidFill>
            </a:rPr>
            <a:t>When did it start </a:t>
          </a:r>
        </a:p>
      </dgm:t>
    </dgm:pt>
    <dgm:pt modelId="{420CF82F-10D7-4222-B549-FEC7C0DB1405}" type="parTrans" cxnId="{C490BAC0-11BC-4B1C-BB61-73A88E3296BC}">
      <dgm:prSet/>
      <dgm:spPr/>
      <dgm:t>
        <a:bodyPr/>
        <a:lstStyle/>
        <a:p>
          <a:endParaRPr lang="en-US"/>
        </a:p>
      </dgm:t>
    </dgm:pt>
    <dgm:pt modelId="{06114933-B567-48F7-ADF5-6A378C50909F}" type="sibTrans" cxnId="{C490BAC0-11BC-4B1C-BB61-73A88E3296BC}">
      <dgm:prSet/>
      <dgm:spPr/>
      <dgm:t>
        <a:bodyPr/>
        <a:lstStyle/>
        <a:p>
          <a:endParaRPr lang="en-US"/>
        </a:p>
      </dgm:t>
    </dgm:pt>
    <dgm:pt modelId="{890ED011-14BE-4F6F-9246-1B1579CE2223}">
      <dgm:prSet phldrT="[Text]" custT="1"/>
      <dgm:spPr>
        <a:solidFill>
          <a:schemeClr val="tx2">
            <a:lumMod val="60000"/>
            <a:lumOff val="40000"/>
          </a:schemeClr>
        </a:solidFill>
        <a:ln>
          <a:solidFill>
            <a:schemeClr val="bg1">
              <a:lumMod val="90000"/>
              <a:lumOff val="10000"/>
            </a:schemeClr>
          </a:solidFill>
        </a:ln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Additional I-O specific symptom questions</a:t>
          </a:r>
        </a:p>
      </dgm:t>
    </dgm:pt>
    <dgm:pt modelId="{E9001933-DE78-4489-8727-E591C293B0DF}" type="parTrans" cxnId="{31397CF2-26CF-4025-9EC9-CEE55848E8BE}">
      <dgm:prSet/>
      <dgm:spPr/>
      <dgm:t>
        <a:bodyPr/>
        <a:lstStyle/>
        <a:p>
          <a:endParaRPr lang="en-US"/>
        </a:p>
      </dgm:t>
    </dgm:pt>
    <dgm:pt modelId="{55A0640C-8079-45A6-967F-3D9E2013F84C}" type="sibTrans" cxnId="{31397CF2-26CF-4025-9EC9-CEE55848E8BE}">
      <dgm:prSet/>
      <dgm:spPr/>
      <dgm:t>
        <a:bodyPr/>
        <a:lstStyle/>
        <a:p>
          <a:endParaRPr lang="en-US"/>
        </a:p>
      </dgm:t>
    </dgm:pt>
    <dgm:pt modelId="{7D16A029-D79C-4B73-AA15-3B09CECE2F5D}">
      <dgm:prSet phldrT="[Text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1">
                  <a:lumMod val="50000"/>
                </a:schemeClr>
              </a:solidFill>
            </a:rPr>
            <a:t>Any associated abdominal pain, cramping, nausea or vomiting</a:t>
          </a:r>
        </a:p>
      </dgm:t>
    </dgm:pt>
    <dgm:pt modelId="{534F3455-3B0C-4056-94D9-05E819001158}" type="parTrans" cxnId="{6175A2A2-2857-4CEB-96B8-D35E571BFDE3}">
      <dgm:prSet/>
      <dgm:spPr/>
      <dgm:t>
        <a:bodyPr/>
        <a:lstStyle/>
        <a:p>
          <a:endParaRPr lang="en-US"/>
        </a:p>
      </dgm:t>
    </dgm:pt>
    <dgm:pt modelId="{7F2D23ED-BE7A-48F7-80A3-F1F71EA12986}" type="sibTrans" cxnId="{6175A2A2-2857-4CEB-96B8-D35E571BFDE3}">
      <dgm:prSet/>
      <dgm:spPr/>
      <dgm:t>
        <a:bodyPr/>
        <a:lstStyle/>
        <a:p>
          <a:endParaRPr lang="en-US"/>
        </a:p>
      </dgm:t>
    </dgm:pt>
    <dgm:pt modelId="{9A0C47A9-5D4B-42F9-B30E-E24BF076D8E8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1">
                  <a:lumMod val="50000"/>
                </a:schemeClr>
              </a:solidFill>
            </a:rPr>
            <a:t>How many episodes </a:t>
          </a:r>
        </a:p>
      </dgm:t>
    </dgm:pt>
    <dgm:pt modelId="{AC7512B2-5799-483F-868B-1A18788E603C}" type="parTrans" cxnId="{43726541-0E4F-4E30-A271-3A70D3BE0BF7}">
      <dgm:prSet/>
      <dgm:spPr/>
      <dgm:t>
        <a:bodyPr/>
        <a:lstStyle/>
        <a:p>
          <a:endParaRPr lang="en-US"/>
        </a:p>
      </dgm:t>
    </dgm:pt>
    <dgm:pt modelId="{E86F090D-2A44-43C2-A5B2-0A2B8A687C63}" type="sibTrans" cxnId="{43726541-0E4F-4E30-A271-3A70D3BE0BF7}">
      <dgm:prSet/>
      <dgm:spPr/>
      <dgm:t>
        <a:bodyPr/>
        <a:lstStyle/>
        <a:p>
          <a:endParaRPr lang="en-US"/>
        </a:p>
      </dgm:t>
    </dgm:pt>
    <dgm:pt modelId="{F5158376-FADE-4611-9408-AB51FF397271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1">
                  <a:lumMod val="50000"/>
                </a:schemeClr>
              </a:solidFill>
            </a:rPr>
            <a:t>Any recent sick contacts </a:t>
          </a:r>
        </a:p>
      </dgm:t>
    </dgm:pt>
    <dgm:pt modelId="{22D3709C-FB7A-4333-A0DE-2821C76E2493}" type="parTrans" cxnId="{67183DE0-0B24-4B02-B0C2-A79183A1483C}">
      <dgm:prSet/>
      <dgm:spPr/>
      <dgm:t>
        <a:bodyPr/>
        <a:lstStyle/>
        <a:p>
          <a:endParaRPr lang="en-US"/>
        </a:p>
      </dgm:t>
    </dgm:pt>
    <dgm:pt modelId="{A4332E1A-0D06-4096-BB84-E77F5CED3B67}" type="sibTrans" cxnId="{67183DE0-0B24-4B02-B0C2-A79183A1483C}">
      <dgm:prSet/>
      <dgm:spPr/>
      <dgm:t>
        <a:bodyPr/>
        <a:lstStyle/>
        <a:p>
          <a:endParaRPr lang="en-US"/>
        </a:p>
      </dgm:t>
    </dgm:pt>
    <dgm:pt modelId="{B1E0B88B-FF92-4D10-B61A-03D258D637F7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1">
                  <a:lumMod val="50000"/>
                </a:schemeClr>
              </a:solidFill>
            </a:rPr>
            <a:t>Is the patient able to drink fluids</a:t>
          </a:r>
        </a:p>
      </dgm:t>
    </dgm:pt>
    <dgm:pt modelId="{F943D877-59FE-4437-8F65-F165BE9FAACA}" type="parTrans" cxnId="{6F81583B-7934-4DF9-8327-E98B9918F606}">
      <dgm:prSet/>
      <dgm:spPr/>
      <dgm:t>
        <a:bodyPr/>
        <a:lstStyle/>
        <a:p>
          <a:endParaRPr lang="en-US"/>
        </a:p>
      </dgm:t>
    </dgm:pt>
    <dgm:pt modelId="{8BE446E1-E148-4FCC-88AC-8843F8A8AD18}" type="sibTrans" cxnId="{6F81583B-7934-4DF9-8327-E98B9918F606}">
      <dgm:prSet/>
      <dgm:spPr/>
      <dgm:t>
        <a:bodyPr/>
        <a:lstStyle/>
        <a:p>
          <a:endParaRPr lang="en-US"/>
        </a:p>
      </dgm:t>
    </dgm:pt>
    <dgm:pt modelId="{76C56CAC-3DA2-455D-AEFE-BFDA129E5679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1">
                  <a:lumMod val="50000"/>
                </a:schemeClr>
              </a:solidFill>
            </a:rPr>
            <a:t>Any blood or mucous in the stool</a:t>
          </a:r>
        </a:p>
      </dgm:t>
    </dgm:pt>
    <dgm:pt modelId="{59A64DD2-61C1-4EB0-9398-6E73B0078CC0}" type="parTrans" cxnId="{75F94ED3-BBF4-4F59-B578-ABEA063A02C0}">
      <dgm:prSet/>
      <dgm:spPr/>
      <dgm:t>
        <a:bodyPr/>
        <a:lstStyle/>
        <a:p>
          <a:endParaRPr lang="en-US"/>
        </a:p>
      </dgm:t>
    </dgm:pt>
    <dgm:pt modelId="{BDE5E838-B342-4CE8-B3EC-E6ECEF6E3CE6}" type="sibTrans" cxnId="{75F94ED3-BBF4-4F59-B578-ABEA063A02C0}">
      <dgm:prSet/>
      <dgm:spPr/>
      <dgm:t>
        <a:bodyPr/>
        <a:lstStyle/>
        <a:p>
          <a:endParaRPr lang="en-US"/>
        </a:p>
      </dgm:t>
    </dgm:pt>
    <dgm:pt modelId="{AA596A2D-FC4E-4E4C-8C02-A0D11BE8A1E2}" type="pres">
      <dgm:prSet presAssocID="{621C4560-C85D-4DA5-8A0D-054394FAD692}" presName="Name0" presStyleCnt="0">
        <dgm:presLayoutVars>
          <dgm:dir/>
          <dgm:animLvl val="lvl"/>
          <dgm:resizeHandles val="exact"/>
        </dgm:presLayoutVars>
      </dgm:prSet>
      <dgm:spPr/>
    </dgm:pt>
    <dgm:pt modelId="{7EE17966-E05F-4D1C-9221-E5CB17F81AD3}" type="pres">
      <dgm:prSet presAssocID="{2C4D4FE9-CF13-4ECF-97F9-03479394A5C9}" presName="linNode" presStyleCnt="0"/>
      <dgm:spPr/>
    </dgm:pt>
    <dgm:pt modelId="{0A439931-1F7C-4359-9508-4C890982D9EB}" type="pres">
      <dgm:prSet presAssocID="{2C4D4FE9-CF13-4ECF-97F9-03479394A5C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ACD8AFD-838E-45B7-BFC9-59F29F53AC23}" type="pres">
      <dgm:prSet presAssocID="{2C4D4FE9-CF13-4ECF-97F9-03479394A5C9}" presName="descendantText" presStyleLbl="alignAccFollowNode1" presStyleIdx="0" presStyleCnt="3" custLinFactNeighborX="-5303" custLinFactNeighborY="-263">
        <dgm:presLayoutVars>
          <dgm:bulletEnabled val="1"/>
        </dgm:presLayoutVars>
      </dgm:prSet>
      <dgm:spPr/>
    </dgm:pt>
    <dgm:pt modelId="{53EE8051-5AA6-460F-9020-FFC366823A50}" type="pres">
      <dgm:prSet presAssocID="{5F244E05-974C-4595-B0ED-86864E4F49E0}" presName="sp" presStyleCnt="0"/>
      <dgm:spPr/>
    </dgm:pt>
    <dgm:pt modelId="{B9239DD5-CEA0-47DE-AD92-7C84B7A3828B}" type="pres">
      <dgm:prSet presAssocID="{D8FE2DBD-48D3-40B0-AFF8-A1D4EE9908DC}" presName="linNode" presStyleCnt="0"/>
      <dgm:spPr/>
    </dgm:pt>
    <dgm:pt modelId="{2041A861-9877-4C47-8A75-F87E62566EAD}" type="pres">
      <dgm:prSet presAssocID="{D8FE2DBD-48D3-40B0-AFF8-A1D4EE9908D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FC35A47D-6B02-49F2-B1C8-8B4628822E4E}" type="pres">
      <dgm:prSet presAssocID="{D8FE2DBD-48D3-40B0-AFF8-A1D4EE9908DC}" presName="descendantText" presStyleLbl="alignAccFollowNode1" presStyleIdx="1" presStyleCnt="3" custScaleY="137486">
        <dgm:presLayoutVars>
          <dgm:bulletEnabled val="1"/>
        </dgm:presLayoutVars>
      </dgm:prSet>
      <dgm:spPr/>
    </dgm:pt>
    <dgm:pt modelId="{342B9CDB-9E9A-41A1-A772-F2163CC437DA}" type="pres">
      <dgm:prSet presAssocID="{EBEC3F39-7DC8-49A0-9804-F39A6443EAAB}" presName="sp" presStyleCnt="0"/>
      <dgm:spPr/>
    </dgm:pt>
    <dgm:pt modelId="{72E4F603-7D3E-40A0-AE52-967C53FA8908}" type="pres">
      <dgm:prSet presAssocID="{890ED011-14BE-4F6F-9246-1B1579CE2223}" presName="linNode" presStyleCnt="0"/>
      <dgm:spPr/>
    </dgm:pt>
    <dgm:pt modelId="{ECEF5872-282A-4183-8B24-57CA9FFE1EE2}" type="pres">
      <dgm:prSet presAssocID="{890ED011-14BE-4F6F-9246-1B1579CE2223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46BFD0F-1D23-455B-856A-6DB080DE11D1}" type="pres">
      <dgm:prSet presAssocID="{890ED011-14BE-4F6F-9246-1B1579CE2223}" presName="descendantText" presStyleLbl="alignAccFollowNode1" presStyleIdx="2" presStyleCnt="3" custLinFactNeighborX="6306" custLinFactNeighborY="12037">
        <dgm:presLayoutVars>
          <dgm:bulletEnabled val="1"/>
        </dgm:presLayoutVars>
      </dgm:prSet>
      <dgm:spPr/>
    </dgm:pt>
  </dgm:ptLst>
  <dgm:cxnLst>
    <dgm:cxn modelId="{8E323A10-7D3F-4F8E-858A-9B71EFABEC55}" type="presOf" srcId="{D8FE2DBD-48D3-40B0-AFF8-A1D4EE9908DC}" destId="{2041A861-9877-4C47-8A75-F87E62566EAD}" srcOrd="0" destOrd="0" presId="urn:microsoft.com/office/officeart/2005/8/layout/vList5"/>
    <dgm:cxn modelId="{A8603C29-CC0C-40FB-843F-FA3E1F60A595}" type="presOf" srcId="{7D16A029-D79C-4B73-AA15-3B09CECE2F5D}" destId="{D46BFD0F-1D23-455B-856A-6DB080DE11D1}" srcOrd="0" destOrd="0" presId="urn:microsoft.com/office/officeart/2005/8/layout/vList5"/>
    <dgm:cxn modelId="{6F81583B-7934-4DF9-8327-E98B9918F606}" srcId="{D8FE2DBD-48D3-40B0-AFF8-A1D4EE9908DC}" destId="{B1E0B88B-FF92-4D10-B61A-03D258D637F7}" srcOrd="3" destOrd="0" parTransId="{F943D877-59FE-4437-8F65-F165BE9FAACA}" sibTransId="{8BE446E1-E148-4FCC-88AC-8843F8A8AD18}"/>
    <dgm:cxn modelId="{56D3AB40-DFF5-4A4D-B372-3B6B8018814A}" type="presOf" srcId="{9A0C47A9-5D4B-42F9-B30E-E24BF076D8E8}" destId="{FC35A47D-6B02-49F2-B1C8-8B4628822E4E}" srcOrd="0" destOrd="1" presId="urn:microsoft.com/office/officeart/2005/8/layout/vList5"/>
    <dgm:cxn modelId="{43726541-0E4F-4E30-A271-3A70D3BE0BF7}" srcId="{D8FE2DBD-48D3-40B0-AFF8-A1D4EE9908DC}" destId="{9A0C47A9-5D4B-42F9-B30E-E24BF076D8E8}" srcOrd="1" destOrd="0" parTransId="{AC7512B2-5799-483F-868B-1A18788E603C}" sibTransId="{E86F090D-2A44-43C2-A5B2-0A2B8A687C63}"/>
    <dgm:cxn modelId="{E844A946-8BAA-4E12-93BC-50585DF623AD}" type="presOf" srcId="{2C4D4FE9-CF13-4ECF-97F9-03479394A5C9}" destId="{0A439931-1F7C-4359-9508-4C890982D9EB}" srcOrd="0" destOrd="0" presId="urn:microsoft.com/office/officeart/2005/8/layout/vList5"/>
    <dgm:cxn modelId="{87451967-59D9-4DD5-B2C6-B190472E6F8E}" srcId="{621C4560-C85D-4DA5-8A0D-054394FAD692}" destId="{D8FE2DBD-48D3-40B0-AFF8-A1D4EE9908DC}" srcOrd="1" destOrd="0" parTransId="{745CD8DA-27C5-4C4D-8CBE-CEC1862B8D28}" sibTransId="{EBEC3F39-7DC8-49A0-9804-F39A6443EAAB}"/>
    <dgm:cxn modelId="{2EF1A34B-1631-4919-819F-BAB6C4B32914}" type="presOf" srcId="{F5158376-FADE-4611-9408-AB51FF397271}" destId="{FC35A47D-6B02-49F2-B1C8-8B4628822E4E}" srcOrd="0" destOrd="2" presId="urn:microsoft.com/office/officeart/2005/8/layout/vList5"/>
    <dgm:cxn modelId="{A2047E7B-68A0-4A23-9F6C-B8F500A0A944}" srcId="{2C4D4FE9-CF13-4ECF-97F9-03479394A5C9}" destId="{D728630D-5937-4B5D-9282-2165471AAFAC}" srcOrd="0" destOrd="0" parTransId="{E26E5A51-9899-4BE3-9A5A-AD0D76615587}" sibTransId="{AC6A32AE-C3CF-434D-8F69-2F6DC68201B9}"/>
    <dgm:cxn modelId="{016B7585-07A9-495A-B6E4-AFFC8986879F}" type="presOf" srcId="{B1E0B88B-FF92-4D10-B61A-03D258D637F7}" destId="{FC35A47D-6B02-49F2-B1C8-8B4628822E4E}" srcOrd="0" destOrd="3" presId="urn:microsoft.com/office/officeart/2005/8/layout/vList5"/>
    <dgm:cxn modelId="{A7813689-03D5-434D-8191-9CAF2F92067C}" type="presOf" srcId="{D728630D-5937-4B5D-9282-2165471AAFAC}" destId="{EACD8AFD-838E-45B7-BFC9-59F29F53AC23}" srcOrd="0" destOrd="0" presId="urn:microsoft.com/office/officeart/2005/8/layout/vList5"/>
    <dgm:cxn modelId="{51BE0D96-9311-4D5D-8686-3BE5DD14CE77}" type="presOf" srcId="{621C4560-C85D-4DA5-8A0D-054394FAD692}" destId="{AA596A2D-FC4E-4E4C-8C02-A0D11BE8A1E2}" srcOrd="0" destOrd="0" presId="urn:microsoft.com/office/officeart/2005/8/layout/vList5"/>
    <dgm:cxn modelId="{6175A2A2-2857-4CEB-96B8-D35E571BFDE3}" srcId="{890ED011-14BE-4F6F-9246-1B1579CE2223}" destId="{7D16A029-D79C-4B73-AA15-3B09CECE2F5D}" srcOrd="0" destOrd="0" parTransId="{534F3455-3B0C-4056-94D9-05E819001158}" sibTransId="{7F2D23ED-BE7A-48F7-80A3-F1F71EA12986}"/>
    <dgm:cxn modelId="{C7FEE2A3-3D90-481F-85DB-5C37B1B0252A}" type="presOf" srcId="{CDAE2CB8-0277-4D23-8469-E92A470D755E}" destId="{FC35A47D-6B02-49F2-B1C8-8B4628822E4E}" srcOrd="0" destOrd="0" presId="urn:microsoft.com/office/officeart/2005/8/layout/vList5"/>
    <dgm:cxn modelId="{88B793BF-2ADB-4361-8C7F-E2D8AD8522CE}" type="presOf" srcId="{890ED011-14BE-4F6F-9246-1B1579CE2223}" destId="{ECEF5872-282A-4183-8B24-57CA9FFE1EE2}" srcOrd="0" destOrd="0" presId="urn:microsoft.com/office/officeart/2005/8/layout/vList5"/>
    <dgm:cxn modelId="{C490BAC0-11BC-4B1C-BB61-73A88E3296BC}" srcId="{D8FE2DBD-48D3-40B0-AFF8-A1D4EE9908DC}" destId="{CDAE2CB8-0277-4D23-8469-E92A470D755E}" srcOrd="0" destOrd="0" parTransId="{420CF82F-10D7-4222-B549-FEC7C0DB1405}" sibTransId="{06114933-B567-48F7-ADF5-6A378C50909F}"/>
    <dgm:cxn modelId="{BDE0BBCE-82CF-4DC3-A66F-DE0ED05774C8}" type="presOf" srcId="{76C56CAC-3DA2-455D-AEFE-BFDA129E5679}" destId="{D46BFD0F-1D23-455B-856A-6DB080DE11D1}" srcOrd="0" destOrd="1" presId="urn:microsoft.com/office/officeart/2005/8/layout/vList5"/>
    <dgm:cxn modelId="{75F94ED3-BBF4-4F59-B578-ABEA063A02C0}" srcId="{890ED011-14BE-4F6F-9246-1B1579CE2223}" destId="{76C56CAC-3DA2-455D-AEFE-BFDA129E5679}" srcOrd="1" destOrd="0" parTransId="{59A64DD2-61C1-4EB0-9398-6E73B0078CC0}" sibTransId="{BDE5E838-B342-4CE8-B3EC-E6ECEF6E3CE6}"/>
    <dgm:cxn modelId="{67183DE0-0B24-4B02-B0C2-A79183A1483C}" srcId="{D8FE2DBD-48D3-40B0-AFF8-A1D4EE9908DC}" destId="{F5158376-FADE-4611-9408-AB51FF397271}" srcOrd="2" destOrd="0" parTransId="{22D3709C-FB7A-4333-A0DE-2821C76E2493}" sibTransId="{A4332E1A-0D06-4096-BB84-E77F5CED3B67}"/>
    <dgm:cxn modelId="{B9A192EF-C27F-473D-AAF1-FBFE94C72CDA}" srcId="{621C4560-C85D-4DA5-8A0D-054394FAD692}" destId="{2C4D4FE9-CF13-4ECF-97F9-03479394A5C9}" srcOrd="0" destOrd="0" parTransId="{461BE908-7125-44C8-8C1E-42A982870D3D}" sibTransId="{5F244E05-974C-4595-B0ED-86864E4F49E0}"/>
    <dgm:cxn modelId="{31397CF2-26CF-4025-9EC9-CEE55848E8BE}" srcId="{621C4560-C85D-4DA5-8A0D-054394FAD692}" destId="{890ED011-14BE-4F6F-9246-1B1579CE2223}" srcOrd="2" destOrd="0" parTransId="{E9001933-DE78-4489-8727-E591C293B0DF}" sibTransId="{55A0640C-8079-45A6-967F-3D9E2013F84C}"/>
    <dgm:cxn modelId="{05EBD771-CF49-4D72-BCB0-244BAA452AD4}" type="presParOf" srcId="{AA596A2D-FC4E-4E4C-8C02-A0D11BE8A1E2}" destId="{7EE17966-E05F-4D1C-9221-E5CB17F81AD3}" srcOrd="0" destOrd="0" presId="urn:microsoft.com/office/officeart/2005/8/layout/vList5"/>
    <dgm:cxn modelId="{F357B738-B48B-4F70-A647-59AF81CCCFD0}" type="presParOf" srcId="{7EE17966-E05F-4D1C-9221-E5CB17F81AD3}" destId="{0A439931-1F7C-4359-9508-4C890982D9EB}" srcOrd="0" destOrd="0" presId="urn:microsoft.com/office/officeart/2005/8/layout/vList5"/>
    <dgm:cxn modelId="{B65560FD-AD10-448A-AA0A-A0A33C90D60D}" type="presParOf" srcId="{7EE17966-E05F-4D1C-9221-E5CB17F81AD3}" destId="{EACD8AFD-838E-45B7-BFC9-59F29F53AC23}" srcOrd="1" destOrd="0" presId="urn:microsoft.com/office/officeart/2005/8/layout/vList5"/>
    <dgm:cxn modelId="{E54E3DA7-3F9C-4405-AE55-ABECDBEA401E}" type="presParOf" srcId="{AA596A2D-FC4E-4E4C-8C02-A0D11BE8A1E2}" destId="{53EE8051-5AA6-460F-9020-FFC366823A50}" srcOrd="1" destOrd="0" presId="urn:microsoft.com/office/officeart/2005/8/layout/vList5"/>
    <dgm:cxn modelId="{13434A67-5766-497C-B039-7FC7C42F9865}" type="presParOf" srcId="{AA596A2D-FC4E-4E4C-8C02-A0D11BE8A1E2}" destId="{B9239DD5-CEA0-47DE-AD92-7C84B7A3828B}" srcOrd="2" destOrd="0" presId="urn:microsoft.com/office/officeart/2005/8/layout/vList5"/>
    <dgm:cxn modelId="{C3FD3E5B-FAB7-4C25-9B21-2EF97102415C}" type="presParOf" srcId="{B9239DD5-CEA0-47DE-AD92-7C84B7A3828B}" destId="{2041A861-9877-4C47-8A75-F87E62566EAD}" srcOrd="0" destOrd="0" presId="urn:microsoft.com/office/officeart/2005/8/layout/vList5"/>
    <dgm:cxn modelId="{E2550DEC-0996-45FC-892C-61BA30330CF5}" type="presParOf" srcId="{B9239DD5-CEA0-47DE-AD92-7C84B7A3828B}" destId="{FC35A47D-6B02-49F2-B1C8-8B4628822E4E}" srcOrd="1" destOrd="0" presId="urn:microsoft.com/office/officeart/2005/8/layout/vList5"/>
    <dgm:cxn modelId="{9D9CC7F4-9DD7-4A25-89D6-5D67F65D0ED1}" type="presParOf" srcId="{AA596A2D-FC4E-4E4C-8C02-A0D11BE8A1E2}" destId="{342B9CDB-9E9A-41A1-A772-F2163CC437DA}" srcOrd="3" destOrd="0" presId="urn:microsoft.com/office/officeart/2005/8/layout/vList5"/>
    <dgm:cxn modelId="{B1B69B29-8072-41BF-8EC2-2782738841AA}" type="presParOf" srcId="{AA596A2D-FC4E-4E4C-8C02-A0D11BE8A1E2}" destId="{72E4F603-7D3E-40A0-AE52-967C53FA8908}" srcOrd="4" destOrd="0" presId="urn:microsoft.com/office/officeart/2005/8/layout/vList5"/>
    <dgm:cxn modelId="{D5B63388-984D-4D15-AEEC-13C2DB4EEFDC}" type="presParOf" srcId="{72E4F603-7D3E-40A0-AE52-967C53FA8908}" destId="{ECEF5872-282A-4183-8B24-57CA9FFE1EE2}" srcOrd="0" destOrd="0" presId="urn:microsoft.com/office/officeart/2005/8/layout/vList5"/>
    <dgm:cxn modelId="{AAF3937C-5E87-4501-BFBB-A12D938974E8}" type="presParOf" srcId="{72E4F603-7D3E-40A0-AE52-967C53FA8908}" destId="{D46BFD0F-1D23-455B-856A-6DB080DE11D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D8AFD-838E-45B7-BFC9-59F29F53AC23}">
      <dsp:nvSpPr>
        <dsp:cNvPr id="0" name=""/>
        <dsp:cNvSpPr/>
      </dsp:nvSpPr>
      <dsp:spPr>
        <a:xfrm rot="5400000">
          <a:off x="3431460" y="-1436834"/>
          <a:ext cx="590549" cy="3608832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accent1">
                  <a:lumMod val="50000"/>
                </a:schemeClr>
              </a:solidFill>
            </a:rPr>
            <a:t>Secretary notifies clinic practice nurse</a:t>
          </a:r>
        </a:p>
      </dsp:txBody>
      <dsp:txXfrm rot="-5400000">
        <a:off x="1922319" y="101135"/>
        <a:ext cx="3580004" cy="532893"/>
      </dsp:txXfrm>
    </dsp:sp>
    <dsp:sp modelId="{0A439931-1F7C-4359-9508-4C890982D9EB}">
      <dsp:nvSpPr>
        <dsp:cNvPr id="0" name=""/>
        <dsp:cNvSpPr/>
      </dsp:nvSpPr>
      <dsp:spPr>
        <a:xfrm>
          <a:off x="0" y="41"/>
          <a:ext cx="2029968" cy="738187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bg1">
              <a:lumMod val="90000"/>
              <a:lumOff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Patient calls with c/o diarrhea</a:t>
          </a:r>
        </a:p>
      </dsp:txBody>
      <dsp:txXfrm>
        <a:off x="36035" y="36076"/>
        <a:ext cx="1957898" cy="666117"/>
      </dsp:txXfrm>
    </dsp:sp>
    <dsp:sp modelId="{FC35A47D-6B02-49F2-B1C8-8B4628822E4E}">
      <dsp:nvSpPr>
        <dsp:cNvPr id="0" name=""/>
        <dsp:cNvSpPr/>
      </dsp:nvSpPr>
      <dsp:spPr>
        <a:xfrm rot="5400000">
          <a:off x="3424678" y="-621554"/>
          <a:ext cx="811923" cy="3605308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accent1">
                  <a:lumMod val="50000"/>
                </a:schemeClr>
              </a:solidFill>
            </a:rPr>
            <a:t>When did it start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accent1">
                  <a:lumMod val="50000"/>
                </a:schemeClr>
              </a:solidFill>
            </a:rPr>
            <a:t>How many episodes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accent1">
                  <a:lumMod val="50000"/>
                </a:schemeClr>
              </a:solidFill>
            </a:rPr>
            <a:t>Any recent sick contacts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accent1">
                  <a:lumMod val="50000"/>
                </a:schemeClr>
              </a:solidFill>
            </a:rPr>
            <a:t>Is the patient able to drink fluids</a:t>
          </a:r>
        </a:p>
      </dsp:txBody>
      <dsp:txXfrm rot="-5400000">
        <a:off x="2027986" y="814773"/>
        <a:ext cx="3565673" cy="732653"/>
      </dsp:txXfrm>
    </dsp:sp>
    <dsp:sp modelId="{2041A861-9877-4C47-8A75-F87E62566EAD}">
      <dsp:nvSpPr>
        <dsp:cNvPr id="0" name=""/>
        <dsp:cNvSpPr/>
      </dsp:nvSpPr>
      <dsp:spPr>
        <a:xfrm>
          <a:off x="0" y="812006"/>
          <a:ext cx="2027985" cy="738187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bg1">
              <a:lumMod val="90000"/>
              <a:lumOff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RN returns call. Triage questions</a:t>
          </a:r>
        </a:p>
      </dsp:txBody>
      <dsp:txXfrm>
        <a:off x="36035" y="848041"/>
        <a:ext cx="1955915" cy="666117"/>
      </dsp:txXfrm>
    </dsp:sp>
    <dsp:sp modelId="{D46BFD0F-1D23-455B-856A-6DB080DE11D1}">
      <dsp:nvSpPr>
        <dsp:cNvPr id="0" name=""/>
        <dsp:cNvSpPr/>
      </dsp:nvSpPr>
      <dsp:spPr>
        <a:xfrm rot="5400000">
          <a:off x="3539109" y="259733"/>
          <a:ext cx="590549" cy="3608832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accent1">
                  <a:lumMod val="50000"/>
                </a:schemeClr>
              </a:solidFill>
            </a:rPr>
            <a:t>Any associated abdominal pain, cramping, nausea or vomiting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accent1">
                  <a:lumMod val="50000"/>
                </a:schemeClr>
              </a:solidFill>
            </a:rPr>
            <a:t>Any blood or mucous in the stool</a:t>
          </a:r>
        </a:p>
      </dsp:txBody>
      <dsp:txXfrm rot="-5400000">
        <a:off x="2029968" y="1797702"/>
        <a:ext cx="3580004" cy="532893"/>
      </dsp:txXfrm>
    </dsp:sp>
    <dsp:sp modelId="{ECEF5872-282A-4183-8B24-57CA9FFE1EE2}">
      <dsp:nvSpPr>
        <dsp:cNvPr id="0" name=""/>
        <dsp:cNvSpPr/>
      </dsp:nvSpPr>
      <dsp:spPr>
        <a:xfrm>
          <a:off x="0" y="1623971"/>
          <a:ext cx="2029968" cy="738187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bg1">
              <a:lumMod val="90000"/>
              <a:lumOff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Additional I-O specific symptom questions</a:t>
          </a:r>
        </a:p>
      </dsp:txBody>
      <dsp:txXfrm>
        <a:off x="36035" y="1660006"/>
        <a:ext cx="1957898" cy="666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3C431BD-24FD-49C2-AF68-968C0FCDF961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9CE3C8-41C5-4454-B79C-6AC431FF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5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CE3C8-41C5-4454-B79C-6AC431FF79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30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365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108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022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06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0788" y="708025"/>
            <a:ext cx="4725987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972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879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720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472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D094A-387F-8046-912C-75C8E337D78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36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550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CE3C8-41C5-4454-B79C-6AC431FF79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84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793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884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533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650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7629" y="4473892"/>
            <a:ext cx="6188927" cy="366045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CE3C8-41C5-4454-B79C-6AC431FF79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58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CE3C8-41C5-4454-B79C-6AC431FF79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79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CE3C8-41C5-4454-B79C-6AC431FF79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861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149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125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1pPr>
            <a:lvl2pPr marL="39386824" indent="-3891208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9pPr>
          </a:lstStyle>
          <a:p>
            <a:fld id="{F2DCCD12-3751-44FD-BBB5-0D2989EF7175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35886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CE3C8-41C5-4454-B79C-6AC431FF79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39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619" y="4488405"/>
            <a:ext cx="5732949" cy="42531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Print materials, Classes, Webinars.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 err="1">
                <a:ea typeface="ＭＳ Ｐゴシック" panose="020B0600070205080204" pitchFamily="34" charset="-128"/>
              </a:rPr>
              <a:t>AIMwithImmunotherapy</a:t>
            </a:r>
            <a:r>
              <a:rPr lang="en-US" altLang="en-US" dirty="0">
                <a:ea typeface="ＭＳ Ｐゴシック" panose="020B0600070205080204" pitchFamily="34" charset="-128"/>
              </a:rPr>
              <a:t>:  drug specific;  customize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Nursing videos, patient videos; CSPs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1pPr>
            <a:lvl2pPr marL="39386824" indent="-3891208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9pPr>
          </a:lstStyle>
          <a:p>
            <a:fld id="{F2DCCD12-3751-44FD-BBB5-0D2989EF7175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569073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6619" y="4488405"/>
            <a:ext cx="5732949" cy="42531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Print materials, Classes, Webinars.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 err="1">
                <a:ea typeface="ＭＳ Ｐゴシック" panose="020B0600070205080204" pitchFamily="34" charset="-128"/>
              </a:rPr>
              <a:t>AIMwithImmunotherapy</a:t>
            </a:r>
            <a:r>
              <a:rPr lang="en-US" altLang="en-US" dirty="0">
                <a:ea typeface="ＭＳ Ｐゴシック" panose="020B0600070205080204" pitchFamily="34" charset="-128"/>
              </a:rPr>
              <a:t>:  drug specific; disease specific,  symptom specific:  </a:t>
            </a:r>
            <a:r>
              <a:rPr lang="en-US" altLang="en-US" dirty="0" err="1">
                <a:ea typeface="ＭＳ Ｐゴシック" panose="020B0600070205080204" pitchFamily="34" charset="-128"/>
              </a:rPr>
              <a:t>brathing</a:t>
            </a:r>
            <a:r>
              <a:rPr lang="en-US" altLang="en-US" dirty="0">
                <a:ea typeface="ＭＳ Ｐゴシック" panose="020B0600070205080204" pitchFamily="34" charset="-128"/>
              </a:rPr>
              <a:t> difficulties, cough, diarrhea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ability to customize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Nursing videos, patient videos; CSPs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SITC booklet is more </a:t>
            </a:r>
            <a:r>
              <a:rPr lang="en-US" altLang="en-US" dirty="0" err="1">
                <a:ea typeface="ＭＳ Ｐゴシック" panose="020B0600070205080204" pitchFamily="34" charset="-128"/>
              </a:rPr>
              <a:t>indepth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1pPr>
            <a:lvl2pPr marL="39386824" indent="-3891208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9pPr>
          </a:lstStyle>
          <a:p>
            <a:fld id="{F2DCCD12-3751-44FD-BBB5-0D2989EF7175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63955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Automated Hovering:  Optimize access and care coordination; focus on patient-centric engagement facilitated by connected efforts.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Patient reported outcomes:  STAR (Symptom Tracking and Reporting);  Can expand to telemonitoring to include monitoring of BP etc. 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1pPr>
            <a:lvl2pPr marL="39386824" indent="-3891208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2pPr>
            <a:lvl3pPr marL="1186847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3pPr>
            <a:lvl4pPr marL="1661585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4pPr>
            <a:lvl5pPr marL="2136324" indent="-23736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9pPr>
          </a:lstStyle>
          <a:p>
            <a:fld id="{F2DCCD12-3751-44FD-BBB5-0D2989EF7175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337303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r>
              <a:rPr lang="en-US" altLang="en-US" dirty="0"/>
              <a:t>TRIGGER---Response----Decision Tree  Begin grading</a:t>
            </a:r>
          </a:p>
          <a:p>
            <a:r>
              <a:rPr lang="en-US" altLang="en-US" dirty="0"/>
              <a:t>Whoever is answering the phone, must be trained in symptom management;  Secretaries;</a:t>
            </a:r>
          </a:p>
          <a:p>
            <a:r>
              <a:rPr lang="en-US" altLang="en-US" dirty="0"/>
              <a:t>Patients must be educated in role of the triage and what to expect; </a:t>
            </a:r>
          </a:p>
          <a:p>
            <a:r>
              <a:rPr lang="en-US" altLang="en-US" dirty="0"/>
              <a:t>Goal is swift management; avoid hospitalization and ER visits. </a:t>
            </a:r>
          </a:p>
          <a:p>
            <a:r>
              <a:rPr lang="en-US" altLang="en-US" dirty="0"/>
              <a:t>Need </a:t>
            </a:r>
            <a:r>
              <a:rPr lang="en-US" altLang="en-US" dirty="0" err="1"/>
              <a:t>ot</a:t>
            </a:r>
            <a:r>
              <a:rPr lang="en-US" altLang="en-US" dirty="0"/>
              <a:t> develop protocols; </a:t>
            </a:r>
          </a:p>
          <a:p>
            <a:endParaRPr lang="en-US" altLang="en-US" dirty="0"/>
          </a:p>
          <a:p>
            <a:r>
              <a:rPr lang="en-US" altLang="en-US" dirty="0"/>
              <a:t>Metrics:  standardization of symptom assessment, symptom management</a:t>
            </a:r>
          </a:p>
          <a:p>
            <a:r>
              <a:rPr lang="en-US" altLang="en-US" dirty="0"/>
              <a:t>Decrease </a:t>
            </a:r>
            <a:r>
              <a:rPr lang="en-US" altLang="en-US" dirty="0" err="1"/>
              <a:t>seriousnsess</a:t>
            </a:r>
            <a:r>
              <a:rPr lang="en-US" altLang="en-US" dirty="0"/>
              <a:t> or intensity of the adverse events.</a:t>
            </a:r>
          </a:p>
          <a:p>
            <a:r>
              <a:rPr lang="en-US" altLang="en-US" dirty="0"/>
              <a:t>Goal:  reduce ER visits and hospitalizations</a:t>
            </a:r>
          </a:p>
          <a:p>
            <a:endParaRPr lang="en-US" altLang="en-US" dirty="0"/>
          </a:p>
          <a:p>
            <a:r>
              <a:rPr lang="en-US" dirty="0"/>
              <a:t>I-O toxicities differ.</a:t>
            </a:r>
          </a:p>
          <a:p>
            <a:r>
              <a:rPr lang="en-US" dirty="0"/>
              <a:t>Staff charged with triaging patient calls need </a:t>
            </a:r>
            <a:r>
              <a:rPr lang="en-US" dirty="0" err="1"/>
              <a:t>ot</a:t>
            </a:r>
            <a:r>
              <a:rPr lang="en-US" dirty="0"/>
              <a:t> be aware of potentially serious adverse events</a:t>
            </a:r>
          </a:p>
          <a:p>
            <a:r>
              <a:rPr lang="en-US" dirty="0"/>
              <a:t>Educating patients/staff and developing protocols for patient triage/management will ensure </a:t>
            </a:r>
            <a:r>
              <a:rPr lang="en-US" dirty="0" err="1"/>
              <a:t>Aes</a:t>
            </a:r>
            <a:r>
              <a:rPr lang="en-US" dirty="0"/>
              <a:t> are quickly identified , managed and mitigated.</a:t>
            </a:r>
          </a:p>
          <a:p>
            <a:endParaRPr lang="en-US" dirty="0"/>
          </a:p>
          <a:p>
            <a:r>
              <a:rPr lang="en-US" dirty="0"/>
              <a:t>Develop protocols</a:t>
            </a:r>
          </a:p>
          <a:p>
            <a:r>
              <a:rPr lang="en-US" dirty="0"/>
              <a:t>Patient education</a:t>
            </a:r>
          </a:p>
          <a:p>
            <a:r>
              <a:rPr lang="en-US" dirty="0"/>
              <a:t>Staff education</a:t>
            </a:r>
          </a:p>
          <a:p>
            <a:endParaRPr lang="en-US" altLang="en-US" dirty="0"/>
          </a:p>
          <a:p>
            <a:r>
              <a:rPr lang="en-US" altLang="en-US" dirty="0"/>
              <a:t>Who is answering the phone?  Have they been trained?</a:t>
            </a:r>
          </a:p>
          <a:p>
            <a:r>
              <a:rPr lang="en-US" altLang="en-US" dirty="0"/>
              <a:t>Patients must also be educated in how the telephone triage system works.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65124" indent="-294279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77114" indent="-235423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47959" indent="-235423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118806" indent="-235423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89652" indent="-23542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3060497" indent="-23542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531343" indent="-23542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4002189" indent="-23542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fld id="{729D77C5-3E20-4715-8758-A4102D751B2F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94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TRIGGER---Response----Decision Tree  Begin grading</a:t>
            </a:r>
          </a:p>
          <a:p>
            <a:r>
              <a:rPr lang="en-US" altLang="en-US" dirty="0"/>
              <a:t>Whoever is answering the phone, must be trained in symptom management;  Secretaries;</a:t>
            </a:r>
          </a:p>
          <a:p>
            <a:r>
              <a:rPr lang="en-US" altLang="en-US" dirty="0"/>
              <a:t>Patients must be educated in role of the triage and what to expect; </a:t>
            </a:r>
          </a:p>
          <a:p>
            <a:r>
              <a:rPr lang="en-US" altLang="en-US" dirty="0"/>
              <a:t>Goal is swift </a:t>
            </a:r>
            <a:r>
              <a:rPr lang="en-US" altLang="en-US" dirty="0" err="1"/>
              <a:t>managemntp</a:t>
            </a:r>
            <a:r>
              <a:rPr lang="en-US" altLang="en-US" dirty="0"/>
              <a:t>; avoid hospitalization and ER visits. </a:t>
            </a:r>
          </a:p>
          <a:p>
            <a:r>
              <a:rPr lang="en-US" altLang="en-US" dirty="0"/>
              <a:t>Need </a:t>
            </a:r>
            <a:r>
              <a:rPr lang="en-US" altLang="en-US" dirty="0" err="1"/>
              <a:t>ot</a:t>
            </a:r>
            <a:r>
              <a:rPr lang="en-US" altLang="en-US" dirty="0"/>
              <a:t> develop protocols; </a:t>
            </a:r>
          </a:p>
          <a:p>
            <a:endParaRPr lang="en-US" altLang="en-US" dirty="0"/>
          </a:p>
          <a:p>
            <a:r>
              <a:rPr lang="en-US" altLang="en-US" dirty="0"/>
              <a:t>Metrics:  standardization of symptom assessment, symptom management</a:t>
            </a:r>
          </a:p>
          <a:p>
            <a:r>
              <a:rPr lang="en-US" altLang="en-US" dirty="0"/>
              <a:t>Decrease </a:t>
            </a:r>
            <a:r>
              <a:rPr lang="en-US" altLang="en-US" dirty="0" err="1"/>
              <a:t>seriousnsess</a:t>
            </a:r>
            <a:r>
              <a:rPr lang="en-US" altLang="en-US" dirty="0"/>
              <a:t> or intensity of the adverse events.</a:t>
            </a:r>
          </a:p>
          <a:p>
            <a:r>
              <a:rPr lang="en-US" altLang="en-US" dirty="0"/>
              <a:t>Goal:  reduce ER visits and hospitalizations</a:t>
            </a:r>
          </a:p>
          <a:p>
            <a:endParaRPr lang="en-US" altLang="en-US" dirty="0"/>
          </a:p>
          <a:p>
            <a:r>
              <a:rPr lang="en-US" dirty="0"/>
              <a:t>I-O toxicities differ.</a:t>
            </a:r>
          </a:p>
          <a:p>
            <a:r>
              <a:rPr lang="en-US" dirty="0"/>
              <a:t>Staff charged with triaging patient calls need </a:t>
            </a:r>
            <a:r>
              <a:rPr lang="en-US" dirty="0" err="1"/>
              <a:t>ot</a:t>
            </a:r>
            <a:r>
              <a:rPr lang="en-US" dirty="0"/>
              <a:t> be aware of potentially serious adverse events</a:t>
            </a:r>
          </a:p>
          <a:p>
            <a:r>
              <a:rPr lang="en-US" dirty="0" err="1"/>
              <a:t>Eduating</a:t>
            </a:r>
            <a:r>
              <a:rPr lang="en-US" dirty="0"/>
              <a:t> patients/staff and developing protocols for patient triage/management will ensure </a:t>
            </a:r>
            <a:r>
              <a:rPr lang="en-US" dirty="0" err="1"/>
              <a:t>Aes</a:t>
            </a:r>
            <a:r>
              <a:rPr lang="en-US" dirty="0"/>
              <a:t> are quickly identified , managed and mitigated.</a:t>
            </a:r>
          </a:p>
          <a:p>
            <a:endParaRPr lang="en-US" dirty="0"/>
          </a:p>
          <a:p>
            <a:r>
              <a:rPr lang="en-US" dirty="0"/>
              <a:t>Develop protocols</a:t>
            </a:r>
          </a:p>
          <a:p>
            <a:r>
              <a:rPr lang="en-US" dirty="0"/>
              <a:t>Patient education</a:t>
            </a:r>
          </a:p>
          <a:p>
            <a:r>
              <a:rPr lang="en-US" dirty="0"/>
              <a:t>Staff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CE3C8-41C5-4454-B79C-6AC431FF795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522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3031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CE3C8-41C5-4454-B79C-6AC431FF795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59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CE3C8-41C5-4454-B79C-6AC431FF79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0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D8FB1A01-A436-46D9-8480-FCCD42FFF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778" y="1023249"/>
            <a:ext cx="4697942" cy="350551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F9E7260E-4840-46BC-9BD3-2D9D41F4A7F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212216" y="4867699"/>
            <a:ext cx="5527181" cy="38896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7354" indent="-87354">
              <a:lnSpc>
                <a:spcPct val="93000"/>
              </a:lnSpc>
              <a:spcBef>
                <a:spcPct val="0"/>
              </a:spcBef>
              <a:buSzPct val="45000"/>
              <a:tabLst>
                <a:tab pos="737654" algn="l"/>
                <a:tab pos="1475308" algn="l"/>
                <a:tab pos="2212962" algn="l"/>
                <a:tab pos="2950616" algn="l"/>
                <a:tab pos="3688271" algn="l"/>
                <a:tab pos="4425925" algn="l"/>
                <a:tab pos="5163579" algn="l"/>
              </a:tabLst>
            </a:pPr>
            <a:endParaRPr lang="en-GB" altLang="en-US" dirty="0">
              <a:latin typeface="Arial" panose="020B0604020202020204" pitchFamily="34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434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3239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243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BEAEE-74D0-460A-A66A-90E266C4FE60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3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69546"/>
          </a:xfrm>
          <a:prstGeom prst="rect">
            <a:avLst/>
          </a:prstGeom>
          <a:solidFill>
            <a:srgbClr val="003A7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2556466"/>
            <a:ext cx="7772400" cy="556359"/>
          </a:xfrm>
        </p:spPr>
        <p:txBody>
          <a:bodyPr>
            <a:normAutofit/>
          </a:bodyPr>
          <a:lstStyle>
            <a:lvl1pPr algn="l">
              <a:defRPr sz="3200" b="1" i="0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85800" y="3075939"/>
            <a:ext cx="7772400" cy="593607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3428" y="3907760"/>
            <a:ext cx="3389312" cy="889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solidFill>
                  <a:srgbClr val="003A70"/>
                </a:solidFill>
                <a:latin typeface="Arial"/>
              </a:defRPr>
            </a:lvl1pPr>
          </a:lstStyle>
          <a:p>
            <a:pPr lvl="0"/>
            <a:r>
              <a:rPr lang="en-US"/>
              <a:t>Month day, year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685878"/>
            <a:ext cx="9144000" cy="0"/>
          </a:xfrm>
          <a:prstGeom prst="line">
            <a:avLst/>
          </a:prstGeom>
          <a:ln>
            <a:solidFill>
              <a:srgbClr val="84B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4"/>
          <a:stretch/>
        </p:blipFill>
        <p:spPr>
          <a:xfrm>
            <a:off x="7397952" y="532052"/>
            <a:ext cx="1244195" cy="19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2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, Mission and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920" y="230683"/>
            <a:ext cx="5847618" cy="639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241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58875"/>
          </a:xfrm>
          <a:prstGeom prst="rect">
            <a:avLst/>
          </a:prstGeom>
        </p:spPr>
        <p:txBody>
          <a:bodyPr tIns="182880"/>
          <a:lstStyle>
            <a:lvl1pPr>
              <a:defRPr b="1">
                <a:solidFill>
                  <a:srgbClr val="3AA69A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584064-930F-4404-98E0-C7C21D0940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71768"/>
            <a:ext cx="9144000" cy="2862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US" sz="1400" b="1" i="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/>
              <a:buNone/>
            </a:pPr>
            <a:r>
              <a:rPr lang="en-US" dirty="0"/>
              <a:t>Click to add Footnotes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1203410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53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CFB-4A78-494E-B655-411695D5DB47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211667"/>
            <a:ext cx="8229600" cy="0"/>
          </a:xfrm>
          <a:prstGeom prst="line">
            <a:avLst/>
          </a:prstGeom>
          <a:ln>
            <a:solidFill>
              <a:srgbClr val="84B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5"/>
          <a:stretch/>
        </p:blipFill>
        <p:spPr>
          <a:xfrm>
            <a:off x="8229600" y="5709624"/>
            <a:ext cx="594360" cy="9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B0198CFB-4A78-494E-B655-411695D5DB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1211667"/>
            <a:ext cx="8229600" cy="0"/>
          </a:xfrm>
          <a:prstGeom prst="line">
            <a:avLst/>
          </a:prstGeom>
          <a:ln>
            <a:solidFill>
              <a:srgbClr val="84B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"/>
          <a:stretch/>
        </p:blipFill>
        <p:spPr>
          <a:xfrm>
            <a:off x="8229600" y="5709624"/>
            <a:ext cx="594360" cy="9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1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CFB-4A78-494E-B655-411695D5DB4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211667"/>
            <a:ext cx="8229600" cy="0"/>
          </a:xfrm>
          <a:prstGeom prst="line">
            <a:avLst/>
          </a:prstGeom>
          <a:ln>
            <a:solidFill>
              <a:srgbClr val="84B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"/>
          <a:stretch/>
        </p:blipFill>
        <p:spPr>
          <a:xfrm>
            <a:off x="8229600" y="5709624"/>
            <a:ext cx="594360" cy="9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00A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2556466"/>
            <a:ext cx="7772400" cy="556359"/>
          </a:xfrm>
        </p:spPr>
        <p:txBody>
          <a:bodyPr>
            <a:normAutofit/>
          </a:bodyPr>
          <a:lstStyle>
            <a:lvl1pPr algn="l">
              <a:defRPr sz="3200" b="1" i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85800" y="3075939"/>
            <a:ext cx="7772400" cy="593607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6"/>
          <a:stretch/>
        </p:blipFill>
        <p:spPr>
          <a:xfrm>
            <a:off x="8229600" y="5709624"/>
            <a:ext cx="594359" cy="9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6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CFB-4A78-494E-B655-411695D5DB4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6"/>
          <a:stretch/>
        </p:blipFill>
        <p:spPr>
          <a:xfrm>
            <a:off x="8229600" y="5709624"/>
            <a:ext cx="594360" cy="9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01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CFB-4A78-494E-B655-411695D5DB4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7"/>
          <a:stretch/>
        </p:blipFill>
        <p:spPr>
          <a:xfrm>
            <a:off x="8229600" y="5709624"/>
            <a:ext cx="594360" cy="94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67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CFB-4A78-494E-B655-411695D5DB47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211667"/>
            <a:ext cx="8229600" cy="0"/>
          </a:xfrm>
          <a:prstGeom prst="line">
            <a:avLst/>
          </a:prstGeom>
          <a:ln>
            <a:solidFill>
              <a:srgbClr val="84B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3"/>
          <a:stretch/>
        </p:blipFill>
        <p:spPr>
          <a:xfrm>
            <a:off x="8229600" y="5709624"/>
            <a:ext cx="594360" cy="9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50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CFB-4A78-494E-B655-411695D5DB4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7"/>
          <a:stretch/>
        </p:blipFill>
        <p:spPr>
          <a:xfrm>
            <a:off x="8229600" y="5709624"/>
            <a:ext cx="594360" cy="94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40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A70"/>
                </a:solidFill>
                <a:latin typeface="Arial"/>
              </a:defRPr>
            </a:lvl1pPr>
          </a:lstStyle>
          <a:p>
            <a:fld id="{B0198CFB-4A78-494E-B655-411695D5DB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72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baseline="0">
          <a:solidFill>
            <a:srgbClr val="003A7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6_PTxioPQAhXEPCYKHZk0AuUQjRwIBw&amp;url=http://www.medscape.com/viewarticle/865340_2&amp;psig=AFQjCNGWSiKjF9ScvHTNm1Yf8Qs9jDqZgg&amp;ust=147793600240733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016" y="422032"/>
            <a:ext cx="6635262" cy="2690794"/>
          </a:xfrm>
        </p:spPr>
        <p:txBody>
          <a:bodyPr>
            <a:normAutofit/>
          </a:bodyPr>
          <a:lstStyle/>
          <a:p>
            <a:r>
              <a:rPr lang="en-US" dirty="0"/>
              <a:t>Updates on the Utilization of Immune Checkpoint Therapy: Considerations for the Management of Toxicities.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24091" y="3075939"/>
            <a:ext cx="8134109" cy="59360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900" dirty="0">
                <a:solidFill>
                  <a:srgbClr val="FFFFFF"/>
                </a:solidFill>
              </a:rPr>
              <a:t>2019 Annual Oncology Nursing Symposium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FFFFFF"/>
                </a:solidFill>
              </a:rPr>
              <a:t>SWCONS-CCONS                                             November 2,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33428" y="4466492"/>
            <a:ext cx="7296880" cy="1582616"/>
          </a:xfrm>
        </p:spPr>
        <p:txBody>
          <a:bodyPr>
            <a:normAutofit/>
          </a:bodyPr>
          <a:lstStyle/>
          <a:p>
            <a:r>
              <a:rPr lang="en-US" dirty="0"/>
              <a:t>Marianne Davies, DNP, CNS-BC, ACNP-BC, AOCNP-BC</a:t>
            </a:r>
          </a:p>
          <a:p>
            <a:r>
              <a:rPr lang="en-US" dirty="0"/>
              <a:t>Associate Professor, Yale University School of Nursing</a:t>
            </a:r>
          </a:p>
          <a:p>
            <a:r>
              <a:rPr lang="en-US" dirty="0"/>
              <a:t>Thoracic Oncology Nurse Practitioner, Smilow Caner Hospital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F123C778-6FEB-4B37-9211-6DA9798AD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868218" y="2688011"/>
            <a:ext cx="1064766" cy="59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597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F1988-DC48-4283-A322-344AD1B7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08" y="163204"/>
            <a:ext cx="7806520" cy="1212741"/>
          </a:xfrm>
        </p:spPr>
        <p:txBody>
          <a:bodyPr/>
          <a:lstStyle/>
          <a:p>
            <a:r>
              <a:rPr lang="en-US" b="1" dirty="0"/>
              <a:t>Possible Mechanisms of Immune Related Adverse Events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B994D-4440-42BD-ABCA-7F7B2923A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6912"/>
            <a:ext cx="8458200" cy="3663287"/>
          </a:xfrm>
        </p:spPr>
        <p:txBody>
          <a:bodyPr>
            <a:normAutofit fontScale="92500"/>
          </a:bodyPr>
          <a:lstStyle/>
          <a:p>
            <a:pPr marL="800100" indent="-285750">
              <a:defRPr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ICPIs promote T-cell activity against antigens present in tumors and healthy tissue</a:t>
            </a:r>
          </a:p>
          <a:p>
            <a:pPr marL="800100" indent="-285750">
              <a:defRPr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Activation of the immune system cannot be confined to antitumor effects</a:t>
            </a:r>
          </a:p>
          <a:p>
            <a:pPr marL="800100" indent="-285750">
              <a:defRPr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Amplification of immune system can lead to unrestrained T-cells attack on healthy tissue:  “auto-immunity”</a:t>
            </a:r>
          </a:p>
          <a:p>
            <a:pPr marL="800100" indent="-285750">
              <a:defRPr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Increased levels of preexisting autoantibodies or promotion of de novo antibodies</a:t>
            </a:r>
          </a:p>
          <a:p>
            <a:pPr marL="800100" indent="-285750">
              <a:defRPr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Increased levels of inflammatory cytokines</a:t>
            </a:r>
          </a:p>
          <a:p>
            <a:pPr marL="800100" indent="-285750">
              <a:defRPr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</a:p>
          <a:p>
            <a:pPr marL="1257300" lvl="1"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Genetics:  HLA type, polymorphisms</a:t>
            </a:r>
          </a:p>
          <a:p>
            <a:pPr marL="1257300" lvl="1"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Environmental: Gut flora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E2C80-2604-4337-BACA-596C5FAE38C2}"/>
              </a:ext>
            </a:extLst>
          </p:cNvPr>
          <p:cNvSpPr txBox="1"/>
          <p:nvPr/>
        </p:nvSpPr>
        <p:spPr>
          <a:xfrm rot="10800000" flipV="1">
            <a:off x="259308" y="6169463"/>
            <a:ext cx="267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sz="9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MA </a:t>
            </a:r>
            <a:r>
              <a:rPr lang="en-US" altLang="x-none" sz="9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Postow</a:t>
            </a:r>
            <a:r>
              <a:rPr lang="en-US" altLang="x-none" sz="9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 et al. 2018. NEJM.</a:t>
            </a:r>
          </a:p>
          <a:p>
            <a:r>
              <a:rPr lang="en-US" sz="9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Sury</a:t>
            </a:r>
            <a:r>
              <a:rPr lang="en-US" sz="9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 et al. 2018. Nat Rev </a:t>
            </a:r>
            <a:r>
              <a:rPr lang="en-US" sz="9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Nephrol</a:t>
            </a:r>
            <a:r>
              <a:rPr lang="en-US" sz="9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.</a:t>
            </a:r>
          </a:p>
          <a:p>
            <a:r>
              <a:rPr lang="en-US" sz="9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Soularue</a:t>
            </a:r>
            <a:r>
              <a:rPr lang="en-US" sz="9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 et al. 2018. Gut.</a:t>
            </a:r>
          </a:p>
          <a:p>
            <a:r>
              <a:rPr lang="en-US" sz="9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Michot</a:t>
            </a:r>
            <a:r>
              <a:rPr lang="en-US" sz="9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 et al. 2016. </a:t>
            </a:r>
            <a:r>
              <a:rPr lang="en-US" sz="9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Europ</a:t>
            </a:r>
            <a:r>
              <a:rPr lang="en-US" sz="9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 J Cancer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14612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5C70-C891-4EC5-9AC0-C67E7EE1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0"/>
            <a:ext cx="7620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Algorithm for Management of IRAEs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Questions:  Continue ICPI, Suspend, Discontinue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Use of Steroids &amp; Referral to specialists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05C3E34-F557-4412-A1C2-13DF6EE224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973059"/>
              </p:ext>
            </p:extLst>
          </p:nvPr>
        </p:nvGraphicFramePr>
        <p:xfrm>
          <a:off x="304800" y="1600201"/>
          <a:ext cx="7815943" cy="4764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229">
                  <a:extLst>
                    <a:ext uri="{9D8B030D-6E8A-4147-A177-3AD203B41FA5}">
                      <a16:colId xmlns:a16="http://schemas.microsoft.com/office/drawing/2014/main" val="3893361853"/>
                    </a:ext>
                  </a:extLst>
                </a:gridCol>
                <a:gridCol w="6567714">
                  <a:extLst>
                    <a:ext uri="{9D8B030D-6E8A-4147-A177-3AD203B41FA5}">
                      <a16:colId xmlns:a16="http://schemas.microsoft.com/office/drawing/2014/main" val="3616815635"/>
                    </a:ext>
                  </a:extLst>
                </a:gridCol>
              </a:tblGrid>
              <a:tr h="349473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GRADE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Assessment &amp; Management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582423"/>
                  </a:ext>
                </a:extLst>
              </a:tr>
              <a:tr h="31431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Grade 1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Asymptomatic; Diagnostic Changes only; Continue Immunotherapy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666987"/>
                  </a:ext>
                </a:extLst>
              </a:tr>
              <a:tr h="698946">
                <a:tc rowSpan="3"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Grade 2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Mild to moderate symptoms. Grade 2 diagnostic abnormalities</a:t>
                      </a:r>
                    </a:p>
                    <a:p>
                      <a:r>
                        <a:rPr lang="en-US" sz="14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Hold Treatment. Provide supportive</a:t>
                      </a:r>
                      <a:r>
                        <a:rPr lang="en-US" sz="1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care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Methylprednisolone 0.5-1.0 mg/kg/day until stable (or oral equivalent)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992103"/>
                  </a:ext>
                </a:extLst>
              </a:tr>
              <a:tr h="902806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If improving</a:t>
                      </a:r>
                      <a:r>
                        <a:rPr lang="en-US" sz="14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:</a:t>
                      </a:r>
                      <a:r>
                        <a:rPr lang="en-US" sz="1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Transition to oral steroid at start of taper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Dose suggested: 60 mg prednisone daily x 2 weeks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Taper over 4 weeks or more to reduce recurrence of symptoms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May consider re-initiation of immunotherapy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676653"/>
                  </a:ext>
                </a:extLst>
              </a:tr>
              <a:tr h="495087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If progressing: </a:t>
                      </a:r>
                      <a:r>
                        <a:rPr lang="en-US" sz="14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Treat as grade 3-4</a:t>
                      </a:r>
                    </a:p>
                    <a:p>
                      <a:r>
                        <a:rPr lang="en-US" sz="14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Consider</a:t>
                      </a:r>
                      <a:r>
                        <a:rPr lang="en-US" sz="1400" b="0" i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hospitalization of patient. Multidisciplinary evaluation of toxicity</a:t>
                      </a:r>
                      <a:endParaRPr lang="en-US" sz="1400" b="1" i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724904"/>
                  </a:ext>
                </a:extLst>
              </a:tr>
              <a:tr h="69894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Grade 3 to 4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Discontinue immunotherapy (consider</a:t>
                      </a:r>
                      <a:r>
                        <a:rPr lang="en-US" sz="1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organ specific algorithms-endocrine)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Hospitalization indicated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Methylprednisolone 1.0-2.0 mg/kg/day until stable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583103"/>
                  </a:ext>
                </a:extLst>
              </a:tr>
              <a:tr h="103622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Refractory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If no improvement or progression, additional immunosuppressant treatment may be needed</a:t>
                      </a:r>
                    </a:p>
                    <a:p>
                      <a:r>
                        <a:rPr lang="en-US" sz="14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-Infliximab</a:t>
                      </a:r>
                      <a:r>
                        <a:rPr lang="en-US" sz="1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5 mg/kg (except if contraindicated0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-Mycophenolate mofetil 1 gram twice daily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-Cyclosporine or intravenous immunoglobulin (IVIG)</a:t>
                      </a:r>
                      <a:endParaRPr lang="en-US" sz="14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43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85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5C70-C891-4EC5-9AC0-C67E7EE1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96400" cy="685800"/>
          </a:xfrm>
        </p:spPr>
        <p:txBody>
          <a:bodyPr/>
          <a:lstStyle/>
          <a:p>
            <a:r>
              <a:rPr lang="en-US" b="1" dirty="0"/>
              <a:t>Dermatologic Toxicities: </a:t>
            </a:r>
            <a:r>
              <a:rPr lang="en-US" sz="2800" b="1" dirty="0"/>
              <a:t>Maculopapular Rash</a:t>
            </a:r>
            <a:endParaRPr lang="en-US" b="1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DD28DDF-0CD7-44B0-88C4-DCEC1B010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465075"/>
              </p:ext>
            </p:extLst>
          </p:nvPr>
        </p:nvGraphicFramePr>
        <p:xfrm>
          <a:off x="304800" y="685800"/>
          <a:ext cx="8153400" cy="5345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2603993784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4257692451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1507395800"/>
                    </a:ext>
                  </a:extLst>
                </a:gridCol>
              </a:tblGrid>
              <a:tr h="60885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Prevent/Anticipate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Detect/Monitor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63291"/>
                  </a:ext>
                </a:extLst>
              </a:tr>
              <a:tr h="173523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Macule, papule, morbilliform rash;  pruritis; Eczema, psoriasis; eosinophilic infiltrates, lichenoid deposits. Alopecia; 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Vitiligo (correlates with +outcome)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Consider all mucous membranes</a:t>
                      </a: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Rule out other causes: 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-Cellulitis, Contact dermatitis, other drug reactions, 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allergies, sun exposure, radiation recall</a:t>
                      </a:r>
                    </a:p>
                    <a:p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Total Body Exam, including mucosa;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Measure distribution 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Assess impact on ADLs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Assess for prior inflammatory dermatologic processes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281877"/>
                  </a:ext>
                </a:extLst>
              </a:tr>
              <a:tr h="957967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Treatment/Management</a:t>
                      </a:r>
                    </a:p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General: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Supportive care; Sun Protection, screen, sunglasses</a:t>
                      </a:r>
                    </a:p>
                    <a:p>
                      <a:pPr algn="l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Consider biopsy if unusual features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24497"/>
                  </a:ext>
                </a:extLst>
              </a:tr>
              <a:tr h="60671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Mild G1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&lt;10% BSA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Moderate Grade 2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10-30% BSA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Severe Grade 3-4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&gt;30% BSA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948974"/>
                  </a:ext>
                </a:extLst>
              </a:tr>
              <a:tr h="143695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Continue immunotherapy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Treat with moderate potency topical steroids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Oral antihistamines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Topical emollients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Consider holding immunotherapy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Treat with high potency topical steroids and/or prednisone 0.5-1.0 mg/kg/day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Oral antihistamines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Topical emollients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Hold immunotherapy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Treat with high potency topical steroids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Prednisone 0.5-1.0 mg/m2/day (increase up to 2.0 mg/m2/day, if not responsive)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Urgent dermatologic consult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873374"/>
                  </a:ext>
                </a:extLst>
              </a:tr>
            </a:tbl>
          </a:graphicData>
        </a:graphic>
      </p:graphicFrame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6309A48F-D711-4C37-BC1B-92AB7E594A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" b="-194"/>
          <a:stretch>
            <a:fillRect/>
          </a:stretch>
        </p:blipFill>
        <p:spPr bwMode="auto">
          <a:xfrm>
            <a:off x="6492614" y="1371600"/>
            <a:ext cx="2346586" cy="1149377"/>
          </a:xfrm>
          <a:prstGeom prst="rect">
            <a:avLst/>
          </a:prstGeom>
          <a:noFill/>
          <a:ln w="19050">
            <a:solidFill>
              <a:srgbClr val="002B5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93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5C70-C891-4EC5-9AC0-C67E7EE1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96400" cy="685800"/>
          </a:xfrm>
        </p:spPr>
        <p:txBody>
          <a:bodyPr/>
          <a:lstStyle/>
          <a:p>
            <a:r>
              <a:rPr lang="en-US" b="1" dirty="0"/>
              <a:t>Dermatologic Toxicities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DD28DDF-0CD7-44B0-88C4-DCEC1B010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4926152"/>
              </p:ext>
            </p:extLst>
          </p:nvPr>
        </p:nvGraphicFramePr>
        <p:xfrm>
          <a:off x="304800" y="685800"/>
          <a:ext cx="8153400" cy="574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60399378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1983777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5769245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5073958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946272561"/>
                    </a:ext>
                  </a:extLst>
                </a:gridCol>
              </a:tblGrid>
              <a:tr h="609600"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Prevent/Anticipate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Detect/Monitor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963291"/>
                  </a:ext>
                </a:extLst>
              </a:tr>
              <a:tr h="1219200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DRESS/ DIHR</a:t>
                      </a:r>
                    </a:p>
                    <a:p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Rule out other causes: 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-Cellulitis, Contact dermatitis, other drug reactions, allergies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Total Body Exam, including mucosa;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Measure distribution 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Assess impact on ADLs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Assess for prior inflammatory dermatologic processes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281877"/>
                  </a:ext>
                </a:extLst>
              </a:tr>
              <a:tr h="18288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Treatment/Management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Urgent Dermatologic Consultation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24497"/>
                  </a:ext>
                </a:extLst>
              </a:tr>
              <a:tr h="960120">
                <a:tc gridSpan="3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Bullous Dermatitis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Steven Johnsons Syndrome</a:t>
                      </a:r>
                    </a:p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Toxic epidermal necrolysis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903267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Mild G1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&lt;10% BSA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Moderate Grade 2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10-30% BSA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Moderate Grade 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Severe </a:t>
                      </a:r>
                      <a:r>
                        <a:rPr lang="en-US" sz="1600" b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Grade 3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&gt;30% BSA</a:t>
                      </a:r>
                      <a:endParaRPr lang="en-US" sz="1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Life Threatening Grade 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94897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Hold immunotherapy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High potency topical steroids</a:t>
                      </a: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Hold immunotherapy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Prednisone 0.5-1.0 mg/kg/day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Oral antihistamines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Topical emollients 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Consider holding immunotherapy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Treat with high potency topical steroids and/or prednisone 0.5-1.0 mg/kg/day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Oral antihistamines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Topical emollients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Permanently discontinue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Prednisone 0.5-1.0 mg/m2/day (increase up to 2.0 mg/m2/day, if not responsive)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Inpatient care: ICU or burn Unit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Urgent dermatologic and ophthalmology consults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Permanently discontinue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Prednisone 1.0-2.0 mg/m2/day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Inpatient care: ICU or burn unit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Urgent dermatologic and ophthalmology consults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873374"/>
                  </a:ext>
                </a:extLst>
              </a:tr>
            </a:tbl>
          </a:graphicData>
        </a:graphic>
      </p:graphicFrame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49A9B26-2380-458D-8B2C-EE127BD2C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57959"/>
            <a:ext cx="965200" cy="943941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07D2379-CEC6-44D1-811D-E072EFD89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590" t="28681"/>
          <a:stretch>
            <a:fillRect/>
          </a:stretch>
        </p:blipFill>
        <p:spPr bwMode="auto">
          <a:xfrm rot="10800000" flipV="1">
            <a:off x="7264400" y="3157959"/>
            <a:ext cx="965199" cy="96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28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5C70-C891-4EC5-9AC0-C67E7EE1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7315200" cy="685800"/>
          </a:xfrm>
        </p:spPr>
        <p:txBody>
          <a:bodyPr/>
          <a:lstStyle/>
          <a:p>
            <a:r>
              <a:rPr lang="en-US" b="1" dirty="0"/>
              <a:t>Gastrointestinal Toxicities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DD28DDF-0CD7-44B0-88C4-DCEC1B010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7818631"/>
              </p:ext>
            </p:extLst>
          </p:nvPr>
        </p:nvGraphicFramePr>
        <p:xfrm>
          <a:off x="381000" y="838200"/>
          <a:ext cx="8077200" cy="5516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val="2603993784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4257692451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1507395800"/>
                    </a:ext>
                  </a:extLst>
                </a:gridCol>
              </a:tblGrid>
              <a:tr h="3499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Prevent/Anticipate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Detect/Monitor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63291"/>
                  </a:ext>
                </a:extLst>
              </a:tr>
              <a:tr h="226032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Educate patients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Onset 3 days to 10 weeks, or months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Avoid foods that cause loose stools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*Consider opioid constipation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Diarrhea more common with dual ICPI; earlier with anti-CTLA-4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Risk: perforation &amp; sepsis</a:t>
                      </a: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Calculate frequency and volume of diarrhea in 24 hours (including ostomy; incontinence).</a:t>
                      </a: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Monitor for mucous or blood in stool.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i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Abdominal CT scan with contrast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Mesenteric engorgement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Bowel wall thickening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Fluid-filled colonic distention</a:t>
                      </a:r>
                      <a:endParaRPr lang="en-US" sz="11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Stool evaluation to rule out infectious etiology: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-Nucleic acid amplification tests (NAATS) for GI </a:t>
                      </a:r>
                      <a:r>
                        <a:rPr lang="en-US" sz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pathohgens</a:t>
                      </a: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/bacterial culture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-C. difficile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-Ova &amp; parasite: molecular test for </a:t>
                      </a:r>
                      <a:r>
                        <a:rPr lang="en-US" sz="12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Giardia</a:t>
                      </a: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 and </a:t>
                      </a:r>
                      <a:r>
                        <a:rPr lang="en-US" sz="1200" i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Crypzosporidium</a:t>
                      </a: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 app and </a:t>
                      </a:r>
                      <a:r>
                        <a:rPr lang="en-US" sz="12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E. histolytica</a:t>
                      </a: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, Consider microsporidia </a:t>
                      </a:r>
                      <a:r>
                        <a:rPr lang="en-US" sz="1200" i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Cyclosporal</a:t>
                      </a:r>
                      <a:r>
                        <a:rPr lang="en-US" sz="12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/</a:t>
                      </a:r>
                      <a:r>
                        <a:rPr lang="en-US" sz="1200" i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isospora</a:t>
                      </a:r>
                      <a:r>
                        <a:rPr lang="en-US" sz="12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spp.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ill Sans"/>
                          <a:cs typeface="Arabic Typesetting" panose="03020402040406030203" pitchFamily="66" charset="-78"/>
                        </a:rPr>
                        <a:t>-Viral pathogens testing when available. 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281877"/>
                  </a:ext>
                </a:extLst>
              </a:tr>
              <a:tr h="787468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Treatment/Management</a:t>
                      </a:r>
                    </a:p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Supportive care; Hydration; Educate about dietary changes. GI consultation: Consider colonoscopy and EGD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982320"/>
                  </a:ext>
                </a:extLst>
              </a:tr>
              <a:tr h="52497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Grade 1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&lt; 4 stools &gt;baseline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Grade 2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4-6 stools &gt; baseline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Grade 3-4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&gt; 6 stools &gt; base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966284"/>
                  </a:ext>
                </a:extLst>
              </a:tr>
              <a:tr h="14874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Consider holding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Anti-</a:t>
                      </a:r>
                      <a:r>
                        <a:rPr lang="en-US" sz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spasmotic</a:t>
                      </a:r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Anti-diarrheal: loperamide, diphenoxylate/atropine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Hold Immunotherapy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Prednisone 1-2 mg/m2/day, if no response in 2-3 days, increase 2-4 mg/m2/day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Consider infliximab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If infliximab resistant, consider </a:t>
                      </a:r>
                      <a:r>
                        <a:rPr lang="en-US" sz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vedolizumide</a:t>
                      </a:r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G3: discontinue CTLA-4; consider restarting anti-PD-1/L1 if resolved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G4: permanently discontinue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Consider inpatient care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Prednisone 2-4 mg/m2/day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If no response in 2-3 days, Consider infliximab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902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708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5C70-C891-4EC5-9AC0-C67E7EE1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6400800" cy="685800"/>
          </a:xfrm>
        </p:spPr>
        <p:txBody>
          <a:bodyPr/>
          <a:lstStyle/>
          <a:p>
            <a:r>
              <a:rPr lang="en-US" b="1" dirty="0"/>
              <a:t>Pulmonary Toxicities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DD28DDF-0CD7-44B0-88C4-DCEC1B010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803555"/>
              </p:ext>
            </p:extLst>
          </p:nvPr>
        </p:nvGraphicFramePr>
        <p:xfrm>
          <a:off x="381000" y="838200"/>
          <a:ext cx="8077200" cy="5105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val="2603993784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4257692451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1507395800"/>
                    </a:ext>
                  </a:extLst>
                </a:gridCol>
              </a:tblGrid>
              <a:tr h="35804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Prevent/Anticipate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Detect/Monitor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63291"/>
                  </a:ext>
                </a:extLst>
              </a:tr>
              <a:tr h="63255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Prevention: smoking cessation, vaccinations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Dyspnea, dry cough, wheezing, tachypnea, tachycardia, hypoxia, Increased oxygen requirements, Chest pain.</a:t>
                      </a: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Rule out other causes: infection, disease progression, pulmonary embolism, pleural effusion, sarcoidosis, pulmonary fibrosis</a:t>
                      </a:r>
                    </a:p>
                    <a:p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Pulmonary Function Tests.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281877"/>
                  </a:ext>
                </a:extLst>
              </a:tr>
              <a:tr h="63255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Treatment/ Management</a:t>
                      </a:r>
                    </a:p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Supportive care; Dyspnea management; Oxygen support; Nebulizer Treatment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170093"/>
                  </a:ext>
                </a:extLst>
              </a:tr>
              <a:tr h="63255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Grade 1:  &lt; 25 % lung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Grade 2: 25-50% lung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Grade 3-4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998913"/>
                  </a:ext>
                </a:extLst>
              </a:tr>
              <a:tr h="632552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Hold immunotherapy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Reassess in 1-2 weeks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Pulse oximetry rest and ambulation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Consider chest imaging with CT (with contrast preferred)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Repeat in 3-4 weeks.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Hold immunotherapy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Infectious workup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   nasal swab, sputum, blood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Consider bronchoscopy and BAL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Chest imaging with CT contrast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Repeat in 3-4 weeks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Consider empiric antibiotics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Methylprednisolone 1-2 mg/m2/day;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If no response in 3-4 days, treat as grade 3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Permanent discontinue immunotherapy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Inpatient care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Infectious work up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Pulmonary &amp; infectious disease consultation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Bronchoscopy with BAL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Empiric antibiotics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Methylprednisolone 1-2 mg/m2/day; when grade 1, taper over 6 weeks.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If refractory, infliximab,  mycophenolate or IVIG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425071"/>
                  </a:ext>
                </a:extLst>
              </a:tr>
            </a:tbl>
          </a:graphicData>
        </a:graphic>
      </p:graphicFrame>
      <p:pic>
        <p:nvPicPr>
          <p:cNvPr id="13" name="Picture 1">
            <a:extLst>
              <a:ext uri="{FF2B5EF4-FFF2-40B4-BE49-F238E27FC236}">
                <a16:creationId xmlns:a16="http://schemas.microsoft.com/office/drawing/2014/main" id="{D18490E5-7D58-4862-9742-E7B0DD90D2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6" r="3572" b="9256"/>
          <a:stretch>
            <a:fillRect/>
          </a:stretch>
        </p:blipFill>
        <p:spPr bwMode="auto">
          <a:xfrm>
            <a:off x="838200" y="5110664"/>
            <a:ext cx="1371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16BBC0B-E546-44C6-89EB-7B6D2FAA6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9575" t="23197" r="19607" b="18059"/>
          <a:stretch>
            <a:fillRect/>
          </a:stretch>
        </p:blipFill>
        <p:spPr bwMode="auto">
          <a:xfrm flipH="1">
            <a:off x="7817223" y="3352800"/>
            <a:ext cx="128195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0275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5C70-C891-4EC5-9AC0-C67E7EE1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6400800" cy="685800"/>
          </a:xfrm>
        </p:spPr>
        <p:txBody>
          <a:bodyPr/>
          <a:lstStyle/>
          <a:p>
            <a:r>
              <a:rPr lang="en-US" b="1" dirty="0"/>
              <a:t>Endocrine Toxicities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DD28DDF-0CD7-44B0-88C4-DCEC1B010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4855809"/>
              </p:ext>
            </p:extLst>
          </p:nvPr>
        </p:nvGraphicFramePr>
        <p:xfrm>
          <a:off x="381000" y="838200"/>
          <a:ext cx="80772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val="2603993784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4257692451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22977178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1507395800"/>
                    </a:ext>
                  </a:extLst>
                </a:gridCol>
              </a:tblGrid>
              <a:tr h="358048"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Prevent/Anticipate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Detect/Monitor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Detect/Monitor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63291"/>
                  </a:ext>
                </a:extLst>
              </a:tr>
              <a:tr h="838200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Baseline laboratory assessment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Fatigue, sluggishness, anorexia, weight loss/gain, irritability, palpitations, feeling hot/cold, visual disturbances, headaches, change in sexual drive.</a:t>
                      </a:r>
                    </a:p>
                    <a:p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Close laboratory monitoring</a:t>
                      </a:r>
                    </a:p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Monitor TSH &amp; free T4 every 4-6 weeks.</a:t>
                      </a: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Close laboratory monitoring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Monitor TSH &amp; free T4 every 4-6 weeks.</a:t>
                      </a:r>
                      <a:endParaRPr lang="en-US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281877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Treatment: Thyroid Dysfunction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Levothyroxine: adjust levels to maintain free T4 level at mid-range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Typically: 1.6 mcg/kg/day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Educate patients that hormone replacement in likely lifetime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201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Asymptomatic Hypothyroidism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Clinical Hypothyroidism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Thyrotoxicosis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951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TSH btw 4-10; T4 norm: continue ICPI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TSH &gt;10; T4 norm: continue; consider levothyroxine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TSH low; T4 low/norm: consider central hypothyroidism</a:t>
                      </a: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Monitor TSH and T4 every 4-6 weeks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Levothyroxine replacement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Consider endocrine consultation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Exclude concomitant adrenal insufficiency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Continue ICPI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Propranolol for palpitations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Repeat TFTs in 4-6 weeks.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745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15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5C70-C891-4EC5-9AC0-C67E7EE1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6400800" cy="685800"/>
          </a:xfrm>
        </p:spPr>
        <p:txBody>
          <a:bodyPr/>
          <a:lstStyle/>
          <a:p>
            <a:r>
              <a:rPr lang="en-US" b="1" dirty="0"/>
              <a:t>Endocrine Toxicities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DD28DDF-0CD7-44B0-88C4-DCEC1B010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657454"/>
              </p:ext>
            </p:extLst>
          </p:nvPr>
        </p:nvGraphicFramePr>
        <p:xfrm>
          <a:off x="381000" y="838200"/>
          <a:ext cx="807720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260399378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22977178"/>
                    </a:ext>
                  </a:extLst>
                </a:gridCol>
              </a:tblGrid>
              <a:tr h="35804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Prevent/Anticipate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Detect/Monitor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6329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Baseline laboratory assessment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Fatigue, sluggishness, anorexia, weight loss/gain, irritability, palpitations, feeling hot/cold, visual disturbances, headaches, change in sexual drive.</a:t>
                      </a:r>
                    </a:p>
                    <a:p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Close laboratory monitoring with</a:t>
                      </a:r>
                      <a:r>
                        <a:rPr 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: ACTH, am cortisol, FSH, LH, renin, TFTs, estradiol, testosterone, comprehensive metabolic panel</a:t>
                      </a:r>
                    </a:p>
                    <a:p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Monitor TSH &amp; free T4 every 4-6 weeks.</a:t>
                      </a:r>
                      <a:endParaRPr lang="en-US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28187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Treatment: Adrenal and Pituitary Dysfunction</a:t>
                      </a:r>
                    </a:p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Treatment: patient education about stress dosing for hormones.  Alert bracelet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201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Adrenal Insufficiency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Hypophysitis</a:t>
                      </a:r>
                      <a:endParaRPr lang="en-US" sz="1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951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Endocrine consultation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HOLD immunotherapy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Start corticosteroids before other hormone replacement to prevent adrenal crisis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Steroid replacement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Hydrocortisone 20 mg am, 10 mg pm, slowly titrate down according to symptoms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Or Prednisone 7.5 mg or 10 mg and titrate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AND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Fludrocortisone 0.1 mg QOD, then titrate to BP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May need additional fluids if hypotensive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MRI of brain with pituitary cuts (</a:t>
                      </a:r>
                      <a:r>
                        <a:rPr lang="en-US" sz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sellar</a:t>
                      </a: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cuts)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HOLD immunotherapy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Methylprednisolone 1-2 mg/m2/day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Hormone replacement as necessary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745501"/>
                  </a:ext>
                </a:extLst>
              </a:tr>
            </a:tbl>
          </a:graphicData>
        </a:graphic>
      </p:graphicFrame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480EF4CE-4D76-4434-B814-9A54E2E60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346107"/>
            <a:ext cx="1185222" cy="118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79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AD4B01-1556-46B2-AFF1-0F2092542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8876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Presentation &amp; Management of </a:t>
            </a:r>
            <a:r>
              <a:rPr lang="en-US" dirty="0" err="1">
                <a:solidFill>
                  <a:schemeClr val="tx1"/>
                </a:solidFill>
              </a:rPr>
              <a:t>IrAEs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A828335-ADD8-4E91-84A9-EB309984E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01326"/>
              </p:ext>
            </p:extLst>
          </p:nvPr>
        </p:nvGraphicFramePr>
        <p:xfrm>
          <a:off x="149290" y="1295401"/>
          <a:ext cx="8834072" cy="493541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917510">
                  <a:extLst>
                    <a:ext uri="{9D8B030D-6E8A-4147-A177-3AD203B41FA5}">
                      <a16:colId xmlns:a16="http://schemas.microsoft.com/office/drawing/2014/main" val="3069970062"/>
                    </a:ext>
                  </a:extLst>
                </a:gridCol>
                <a:gridCol w="3036223">
                  <a:extLst>
                    <a:ext uri="{9D8B030D-6E8A-4147-A177-3AD203B41FA5}">
                      <a16:colId xmlns:a16="http://schemas.microsoft.com/office/drawing/2014/main" val="1756961524"/>
                    </a:ext>
                  </a:extLst>
                </a:gridCol>
                <a:gridCol w="2594339">
                  <a:extLst>
                    <a:ext uri="{9D8B030D-6E8A-4147-A177-3AD203B41FA5}">
                      <a16:colId xmlns:a16="http://schemas.microsoft.com/office/drawing/2014/main" val="286567975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73160240"/>
                    </a:ext>
                  </a:extLst>
                </a:gridCol>
              </a:tblGrid>
              <a:tr h="30654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System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Signs &amp; Symptoms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Evaluation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Additional Management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238467"/>
                  </a:ext>
                </a:extLst>
              </a:tr>
              <a:tr h="705059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Hepatic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Nausea, vague abdominal discomfort, RUQ pain, dehydration, jaundice, bleeding, bruising, dark skin, drowsiness.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Liver enzymes (AST, ALT, ALK, total and direct bilirubin; Liver ultrasound, GI consult</a:t>
                      </a:r>
                    </a:p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r/o viral syndrome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Hold hepatotoxic drugs</a:t>
                      </a:r>
                    </a:p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Mycophenolate 2 mg/kg/d,  if refractory</a:t>
                      </a:r>
                    </a:p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NO Infliximab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1777619"/>
                  </a:ext>
                </a:extLst>
              </a:tr>
              <a:tr h="551785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Renal, Nephritis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Elevated serum creatinine, vague nausea, emesis; Decreased urine output; Blood in urine, Ankle swelling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Serum creatinine, urinalysis; Nephrology consult; Renal ultrasound; Biopsy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Limit nephrotoxic drugs, ABX, NSAIDS, contrast dye; Identify high risk patients (CRF); Hydration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219928"/>
                  </a:ext>
                </a:extLst>
              </a:tr>
              <a:tr h="551785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Cardiac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Chest pain, SOB, tachycardia, arrhythmias, VTE, fluid retention, pericarditis, myocarditis, effusion, vasculitis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EKG, echocardiogram, CXR, Cardiology Consult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Blood pressure support</a:t>
                      </a:r>
                    </a:p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Heart rate regulation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912417"/>
                  </a:ext>
                </a:extLst>
              </a:tr>
              <a:tr h="858332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Neurologic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Unusual weakness, numbness, Peripheral neuropathy, autonomic neuropathy,  alt. gait, Memory difficulties, Seizures, aseptic meningitis, Myasthenia Gravis, Guillain Barre; Encephalitis, transverse myelitis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Neurology consult</a:t>
                      </a:r>
                    </a:p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MRI of brain to r/o CVA, brain met</a:t>
                      </a:r>
                    </a:p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MRI spine;  LP</a:t>
                      </a:r>
                    </a:p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Rule out infection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Permanent discontinuation; rehab services; IVIG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773383"/>
                  </a:ext>
                </a:extLst>
              </a:tr>
              <a:tr h="705059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Ocular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Dry scratchy eyes, vision changes, redness, inflammation, pain. Iritis, Uveitis, Blepharitis, episcleritis, conjunctivitis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Rule out infection, Ophthalmology consult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Lubricating eyedrops</a:t>
                      </a:r>
                    </a:p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Topical corticosteroid eyedrops</a:t>
                      </a:r>
                    </a:p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Decrease local irritants; contact lens, eye makeup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5602"/>
                  </a:ext>
                </a:extLst>
              </a:tr>
              <a:tr h="551785">
                <a:tc>
                  <a:txBody>
                    <a:bodyPr/>
                    <a:lstStyle/>
                    <a:p>
                      <a:r>
                        <a:rPr lang="en-US" sz="1000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Musculo</a:t>
                      </a:r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-skeletal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Inflammatory arthritis, myositis, polymyalgia-like syndrome,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Rheumatologic tests-autoimmune panel (ANA, RF, anti-CCP, ESR,CK, CRP), imaging, EMG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NSAIDS, corticosteroid joint injections, DMARD, methotrexate; PT/OT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027253"/>
                  </a:ext>
                </a:extLst>
              </a:tr>
              <a:tr h="705059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Hematologic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Autoimmune hemolytic anemia, acquired TTP, hemolytic uremic syndrome, aplastic anemia, lymphopenia, immune thrombocytopenia, acquired hemophilia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698008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FFA1C09-672F-4AB5-A3E4-ADCE31587A38}"/>
              </a:ext>
            </a:extLst>
          </p:cNvPr>
          <p:cNvSpPr txBox="1"/>
          <p:nvPr/>
        </p:nvSpPr>
        <p:spPr>
          <a:xfrm>
            <a:off x="4267200" y="5861478"/>
            <a:ext cx="4495799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182880" tIns="91440" rIns="182880" bIns="91440" rtlCol="0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Immune related adverse event list is not all inclusive</a:t>
            </a:r>
          </a:p>
        </p:txBody>
      </p:sp>
    </p:spTree>
    <p:extLst>
      <p:ext uri="{BB962C8B-B14F-4D97-AF65-F5344CB8AC3E}">
        <p14:creationId xmlns:p14="http://schemas.microsoft.com/office/powerpoint/2010/main" val="1335358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9BF5CE-24EA-4678-9C57-EB75B23F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810"/>
            <a:ext cx="8458200" cy="993392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Guidelines for Steroid Therapy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3F16145-0A62-4BF3-9C92-EA0C2451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9" y="1752600"/>
            <a:ext cx="4191001" cy="4343400"/>
          </a:xfrm>
          <a:ln>
            <a:solidFill>
              <a:schemeClr val="bg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</a:p>
          <a:p>
            <a:pPr lvl="1"/>
            <a:r>
              <a:rPr lang="en-US" sz="1600" dirty="0"/>
              <a:t>Taper over at least 30 days</a:t>
            </a:r>
          </a:p>
          <a:p>
            <a:pPr lvl="1"/>
            <a:r>
              <a:rPr lang="en-US" sz="1600" dirty="0"/>
              <a:t>Long-term (&gt;4-6 weeks) sometimes needed to prevent recurrence</a:t>
            </a:r>
          </a:p>
          <a:p>
            <a:pPr lvl="1"/>
            <a:r>
              <a:rPr lang="en-US" sz="1600" dirty="0"/>
              <a:t>Rapid taper not advices as may result in recurrence/ flare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</a:p>
          <a:p>
            <a:pPr lvl="1"/>
            <a:r>
              <a:rPr lang="en-US" sz="1600" dirty="0"/>
              <a:t>Blood glucose</a:t>
            </a:r>
          </a:p>
          <a:p>
            <a:pPr lvl="1"/>
            <a:r>
              <a:rPr lang="en-US" sz="1600" dirty="0"/>
              <a:t>Potential for adrenal insufficiency</a:t>
            </a:r>
          </a:p>
          <a:p>
            <a:pPr lvl="1"/>
            <a:r>
              <a:rPr lang="en-US" sz="1600" dirty="0"/>
              <a:t>Muscle weakness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EE1852-70E9-4A00-BFB4-1A84C856B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191001" cy="3811859"/>
          </a:xfrm>
          <a:ln>
            <a:solidFill>
              <a:schemeClr val="bg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Prevention &amp; Anticipation</a:t>
            </a:r>
          </a:p>
          <a:p>
            <a:pPr lvl="1"/>
            <a:r>
              <a:rPr lang="en-US" sz="2000" dirty="0"/>
              <a:t>Gastritis</a:t>
            </a:r>
          </a:p>
          <a:p>
            <a:pPr lvl="2"/>
            <a:r>
              <a:rPr lang="en-US" sz="1600" dirty="0"/>
              <a:t>High risk: NSAIDS, anticoagulation</a:t>
            </a:r>
          </a:p>
          <a:p>
            <a:pPr lvl="2"/>
            <a:r>
              <a:rPr lang="en-US" sz="1600" dirty="0"/>
              <a:t>Proton pump inhibitor or H2 blockers</a:t>
            </a:r>
          </a:p>
          <a:p>
            <a:pPr lvl="1"/>
            <a:r>
              <a:rPr lang="en-US" sz="2000" dirty="0"/>
              <a:t>Opportunistic infections</a:t>
            </a:r>
          </a:p>
          <a:p>
            <a:pPr lvl="2"/>
            <a:r>
              <a:rPr lang="en-US" sz="1600" dirty="0"/>
              <a:t>Risk: </a:t>
            </a:r>
            <a:r>
              <a:rPr lang="en-US" sz="1600" u="sng" dirty="0"/>
              <a:t>&gt;</a:t>
            </a:r>
            <a:r>
              <a:rPr lang="en-US" sz="1600" dirty="0"/>
              <a:t>20 mg prednisone &gt; 4 weeks</a:t>
            </a:r>
          </a:p>
          <a:p>
            <a:pPr lvl="2"/>
            <a:r>
              <a:rPr lang="en-US" sz="1600" dirty="0"/>
              <a:t>PJP: sulfamethoxazole/trimethoprim</a:t>
            </a:r>
          </a:p>
          <a:p>
            <a:pPr lvl="2"/>
            <a:r>
              <a:rPr lang="en-US" sz="1600" dirty="0"/>
              <a:t>Fungal: fluconazole </a:t>
            </a:r>
          </a:p>
          <a:p>
            <a:pPr lvl="1"/>
            <a:r>
              <a:rPr lang="en-US" sz="2000" dirty="0"/>
              <a:t>Osteoporosis</a:t>
            </a:r>
          </a:p>
          <a:p>
            <a:pPr lvl="2"/>
            <a:r>
              <a:rPr lang="en-US" sz="1600" dirty="0"/>
              <a:t>Risk: extended course of steroids</a:t>
            </a:r>
          </a:p>
          <a:p>
            <a:pPr lvl="2"/>
            <a:r>
              <a:rPr lang="en-US" sz="1600" dirty="0"/>
              <a:t>Vitamin D and calcium</a:t>
            </a:r>
          </a:p>
          <a:p>
            <a:pPr lvl="2"/>
            <a:r>
              <a:rPr lang="en-US" sz="1600" dirty="0"/>
              <a:t>Calcium carbonate-vitamin D3 600 mg (1,500 mg)-400 IU once daily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105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6048" y="0"/>
            <a:ext cx="9340048" cy="6850894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3"/>
          <a:stretch/>
        </p:blipFill>
        <p:spPr>
          <a:xfrm flipH="1">
            <a:off x="-196051" y="0"/>
            <a:ext cx="9340050" cy="685089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A38C364-0D19-4869-AAC5-4CCB6E2D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26" y="4591054"/>
            <a:ext cx="4094186" cy="9728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685800">
              <a:lnSpc>
                <a:spcPct val="90000"/>
              </a:lnSpc>
            </a:pPr>
            <a:r>
              <a:rPr lang="en-US" sz="1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Disclosures-Speakers Bureaus:  AstraZeneca, Bristol Myers Squibb, Genentech, Merck</a:t>
            </a:r>
          </a:p>
        </p:txBody>
      </p:sp>
      <p:sp>
        <p:nvSpPr>
          <p:cNvPr id="22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213" y="-7107"/>
            <a:ext cx="4301461" cy="3189918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355EEA9-B097-4E18-9D3B-EFF5CE588A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 r="2" b="2"/>
          <a:stretch/>
        </p:blipFill>
        <p:spPr bwMode="auto">
          <a:xfrm>
            <a:off x="329848" y="-15077"/>
            <a:ext cx="4059658" cy="3069017"/>
          </a:xfrm>
          <a:custGeom>
            <a:avLst/>
            <a:gdLst>
              <a:gd name="connsiteX0" fmla="*/ 288818 w 4063868"/>
              <a:gd name="connsiteY0" fmla="*/ 0 h 3072200"/>
              <a:gd name="connsiteX1" fmla="*/ 3775050 w 4063868"/>
              <a:gd name="connsiteY1" fmla="*/ 0 h 3072200"/>
              <a:gd name="connsiteX2" fmla="*/ 3818625 w 4063868"/>
              <a:gd name="connsiteY2" fmla="*/ 71726 h 3072200"/>
              <a:gd name="connsiteX3" fmla="*/ 4063868 w 4063868"/>
              <a:gd name="connsiteY3" fmla="*/ 1040266 h 3072200"/>
              <a:gd name="connsiteX4" fmla="*/ 2031934 w 4063868"/>
              <a:gd name="connsiteY4" fmla="*/ 3072200 h 3072200"/>
              <a:gd name="connsiteX5" fmla="*/ 0 w 4063868"/>
              <a:gd name="connsiteY5" fmla="*/ 1040266 h 3072200"/>
              <a:gd name="connsiteX6" fmla="*/ 245244 w 4063868"/>
              <a:gd name="connsiteY6" fmla="*/ 71726 h 30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2327" y="1420882"/>
            <a:ext cx="4501673" cy="5437119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3" name="Content Placeholder 2">
            <a:extLst>
              <a:ext uri="{FF2B5EF4-FFF2-40B4-BE49-F238E27FC236}">
                <a16:creationId xmlns:a16="http://schemas.microsoft.com/office/drawing/2014/main" id="{F2F162E3-7901-46D3-A57F-ACB9DC2881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r="11200" b="-3"/>
          <a:stretch/>
        </p:blipFill>
        <p:spPr>
          <a:xfrm>
            <a:off x="4719801" y="1498356"/>
            <a:ext cx="4346723" cy="5282169"/>
          </a:xfrm>
          <a:custGeom>
            <a:avLst/>
            <a:gdLst>
              <a:gd name="connsiteX0" fmla="*/ 2879389 w 4351232"/>
              <a:gd name="connsiteY0" fmla="*/ 0 h 5287648"/>
              <a:gd name="connsiteX1" fmla="*/ 4251877 w 4351232"/>
              <a:gd name="connsiteY1" fmla="*/ 347527 h 5287648"/>
              <a:gd name="connsiteX2" fmla="*/ 4351232 w 4351232"/>
              <a:gd name="connsiteY2" fmla="*/ 407886 h 5287648"/>
              <a:gd name="connsiteX3" fmla="*/ 4351232 w 4351232"/>
              <a:gd name="connsiteY3" fmla="*/ 5287648 h 5287648"/>
              <a:gd name="connsiteX4" fmla="*/ 1303444 w 4351232"/>
              <a:gd name="connsiteY4" fmla="*/ 5287648 h 5287648"/>
              <a:gd name="connsiteX5" fmla="*/ 1269495 w 4351232"/>
              <a:gd name="connsiteY5" fmla="*/ 5267024 h 5287648"/>
              <a:gd name="connsiteX6" fmla="*/ 0 w 4351232"/>
              <a:gd name="connsiteY6" fmla="*/ 2879389 h 5287648"/>
              <a:gd name="connsiteX7" fmla="*/ 2879389 w 4351232"/>
              <a:gd name="connsiteY7" fmla="*/ 0 h 528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97698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F1988-DC48-4283-A322-344AD1B7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" y="156582"/>
            <a:ext cx="8382000" cy="1465389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Toxicity, Steroid Use &amp; ICPI Efficacy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8C3D7-523E-4D17-948E-67B20AAE4A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6482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Glucocorticoids are beneficial in managing inflammatory conditions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Concern for side effects limit dose and duration of steroids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Patients with long term (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60days), low dose (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7.5 mg/day) steroid use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90%of patients reported at least 1 steroid-associated AE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55% of patients reported at leas one bothersome AE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98D6F-B18C-41F8-A1BD-617F1F27F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191000"/>
          </a:xfrm>
        </p:spPr>
        <p:txBody>
          <a:bodyPr>
            <a:normAutofit fontScale="92500" lnSpcReduction="20000"/>
          </a:bodyPr>
          <a:lstStyle/>
          <a:p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Toxicity and ICPI Efficacy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Some studies show higher response rates in patients with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irAEs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but it does not seem that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irAEs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are required for response</a:t>
            </a:r>
          </a:p>
          <a:p>
            <a:pPr marL="457200" lvl="1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Steroid Use and ICPI Efficacy: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Preclinical data as well as anecdotal clinical evidence that treatment with steroids may reduce efficacy of immunotherapy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Clinical trials have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found that steroids reduce anti-tumor efficacy</a:t>
            </a:r>
          </a:p>
          <a:p>
            <a:pPr lvl="2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Steroids reduce naïve T-cells, but have little impact on effector or memory T-cells</a:t>
            </a:r>
          </a:p>
          <a:p>
            <a:pPr lvl="2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Early steroid use (&lt;28 days of starting ICPI) may decrease efficacy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5E45ABA-4A9E-4CA4-B3A9-49EF99B8F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786412"/>
              </p:ext>
            </p:extLst>
          </p:nvPr>
        </p:nvGraphicFramePr>
        <p:xfrm>
          <a:off x="457199" y="2720036"/>
          <a:ext cx="4038601" cy="1305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1">
                  <a:extLst>
                    <a:ext uri="{9D8B030D-6E8A-4147-A177-3AD203B41FA5}">
                      <a16:colId xmlns:a16="http://schemas.microsoft.com/office/drawing/2014/main" val="363471120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4204362764"/>
                    </a:ext>
                  </a:extLst>
                </a:gridCol>
              </a:tblGrid>
              <a:tr h="223484">
                <a:tc>
                  <a:txBody>
                    <a:bodyPr/>
                    <a:lstStyle/>
                    <a:p>
                      <a:r>
                        <a:rPr lang="en-US" sz="1100" dirty="0"/>
                        <a:t>DOSE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Definition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137902"/>
                  </a:ext>
                </a:extLst>
              </a:tr>
              <a:tr h="223484">
                <a:tc>
                  <a:txBody>
                    <a:bodyPr/>
                    <a:lstStyle/>
                    <a:p>
                      <a:r>
                        <a:rPr lang="en-US" sz="1100" dirty="0"/>
                        <a:t>Low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&lt; 7.5 mg prednisone equivalent/day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690036"/>
                  </a:ext>
                </a:extLst>
              </a:tr>
              <a:tr h="223484">
                <a:tc>
                  <a:txBody>
                    <a:bodyPr/>
                    <a:lstStyle/>
                    <a:p>
                      <a:r>
                        <a:rPr lang="en-US" sz="1100" dirty="0"/>
                        <a:t>Medium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&gt;7.5 mg but &lt;30mg prednisone equivalent/day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521963"/>
                  </a:ext>
                </a:extLst>
              </a:tr>
              <a:tr h="256054">
                <a:tc>
                  <a:txBody>
                    <a:bodyPr/>
                    <a:lstStyle/>
                    <a:p>
                      <a:r>
                        <a:rPr lang="en-US" sz="1100" dirty="0"/>
                        <a:t>High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&gt;30 mg but &lt; 100 mg prednisone equivalent/day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911464"/>
                  </a:ext>
                </a:extLst>
              </a:tr>
              <a:tr h="269530">
                <a:tc>
                  <a:txBody>
                    <a:bodyPr/>
                    <a:lstStyle/>
                    <a:p>
                      <a:r>
                        <a:rPr lang="en-US" sz="1100" dirty="0"/>
                        <a:t>Very High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&gt;100 mg prednisone equivalent/day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050073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5C493E-7155-45FC-AD6B-0295B20432A9}"/>
              </a:ext>
            </a:extLst>
          </p:cNvPr>
          <p:cNvSpPr/>
          <p:nvPr/>
        </p:nvSpPr>
        <p:spPr bwMode="auto">
          <a:xfrm>
            <a:off x="457199" y="3505200"/>
            <a:ext cx="4038601" cy="2286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 w="12700">
                <a:solidFill>
                  <a:srgbClr val="FF0000"/>
                </a:solidFill>
              </a:ln>
              <a:noFill/>
              <a:effectLst/>
              <a:latin typeface="Arial" pitchFamily="-107" charset="0"/>
              <a:ea typeface="ヒラギノ角ゴ Pro W3" pitchFamily="-107" charset="-128"/>
              <a:cs typeface="ヒラギノ角ゴ Pro W3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9315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F1988-DC48-4283-A322-344AD1B7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8600"/>
            <a:ext cx="8382000" cy="13716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Management of Steroid Refractory IRAEs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5659248-26A8-4923-A29C-D53DEFB4B1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947095"/>
              </p:ext>
            </p:extLst>
          </p:nvPr>
        </p:nvGraphicFramePr>
        <p:xfrm>
          <a:off x="381000" y="1143001"/>
          <a:ext cx="8382002" cy="495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590">
                  <a:extLst>
                    <a:ext uri="{9D8B030D-6E8A-4147-A177-3AD203B41FA5}">
                      <a16:colId xmlns:a16="http://schemas.microsoft.com/office/drawing/2014/main" val="534401512"/>
                    </a:ext>
                  </a:extLst>
                </a:gridCol>
                <a:gridCol w="1945822">
                  <a:extLst>
                    <a:ext uri="{9D8B030D-6E8A-4147-A177-3AD203B41FA5}">
                      <a16:colId xmlns:a16="http://schemas.microsoft.com/office/drawing/2014/main" val="3145501979"/>
                    </a:ext>
                  </a:extLst>
                </a:gridCol>
                <a:gridCol w="2113190">
                  <a:extLst>
                    <a:ext uri="{9D8B030D-6E8A-4147-A177-3AD203B41FA5}">
                      <a16:colId xmlns:a16="http://schemas.microsoft.com/office/drawing/2014/main" val="388425329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39049030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633362890"/>
                    </a:ext>
                  </a:extLst>
                </a:gridCol>
              </a:tblGrid>
              <a:tr h="403812"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Infliximab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Mycophenolate Mofetil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IVIG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361232"/>
                  </a:ext>
                </a:extLst>
              </a:tr>
              <a:tr h="4163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Dosing Considerations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mg/kg; Risk of HBV/HCB &amp; TB reactivation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gram twice/day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Agent Specific 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95471"/>
                  </a:ext>
                </a:extLst>
              </a:tr>
              <a:tr h="4163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Diarrhea/ Colitis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 2-4</a:t>
                      </a:r>
                    </a:p>
                    <a:p>
                      <a:r>
                        <a:rPr lang="en-US" sz="1100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days steroids  no response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Vedolizumab</a:t>
                      </a: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grade 2-3 infliximab resistant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251735"/>
                  </a:ext>
                </a:extLst>
              </a:tr>
              <a:tr h="56906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Hepatitis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Should</a:t>
                      </a:r>
                      <a:r>
                        <a:rPr lang="en-US" sz="12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NOT </a:t>
                      </a: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used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 3-4 </a:t>
                      </a: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AST/ALT or TB &gt;1.5x ULN</a:t>
                      </a:r>
                      <a:endParaRPr lang="en-US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100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7days steroids no response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784164"/>
                  </a:ext>
                </a:extLst>
              </a:tr>
              <a:tr h="55518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Pneumonitis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 3-4</a:t>
                      </a:r>
                    </a:p>
                    <a:p>
                      <a:r>
                        <a:rPr lang="en-US" sz="1100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 hours steroids no response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 3-4</a:t>
                      </a:r>
                    </a:p>
                    <a:p>
                      <a:r>
                        <a:rPr lang="en-US" sz="1100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 hours steroids no response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 3-4</a:t>
                      </a:r>
                    </a:p>
                    <a:p>
                      <a:r>
                        <a:rPr lang="en-US" sz="1100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 hours steroids no response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772014"/>
                  </a:ext>
                </a:extLst>
              </a:tr>
              <a:tr h="58187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Acute Renal Failure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 3-4</a:t>
                      </a:r>
                    </a:p>
                    <a:p>
                      <a:r>
                        <a:rPr lang="en-US" sz="1100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days steroids no response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 3-4</a:t>
                      </a:r>
                    </a:p>
                    <a:p>
                      <a:r>
                        <a:rPr lang="en-US" sz="1200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7days steroids no response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Azathioprine</a:t>
                      </a:r>
                      <a:r>
                        <a:rPr lang="en-US" sz="11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monthly </a:t>
                      </a:r>
                      <a:r>
                        <a:rPr lang="en-US" sz="11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cyclophosphamide</a:t>
                      </a:r>
                      <a:r>
                        <a:rPr lang="en-US" sz="11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1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cyclosporine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934539"/>
                  </a:ext>
                </a:extLst>
              </a:tr>
              <a:tr h="84666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Neurologic (specific)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 3-4</a:t>
                      </a:r>
                    </a:p>
                    <a:p>
                      <a:r>
                        <a:rPr lang="en-US" sz="1200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days steroids no response or worsening </a:t>
                      </a:r>
                      <a:r>
                        <a:rPr lang="en-US" sz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sx</a:t>
                      </a:r>
                      <a:endParaRPr lang="en-US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Autoimmune Encephalopathy</a:t>
                      </a:r>
                      <a:r>
                        <a:rPr lang="en-US" sz="110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1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Rituximab</a:t>
                      </a:r>
                      <a:r>
                        <a:rPr lang="en-US" sz="11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</a:t>
                      </a:r>
                    </a:p>
                    <a:p>
                      <a:pPr algn="ctr"/>
                      <a:r>
                        <a:rPr lang="en-US" sz="11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Transverse myelitis,</a:t>
                      </a:r>
                      <a:r>
                        <a:rPr lang="en-US" sz="110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1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1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plasmapheresis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09921"/>
                  </a:ext>
                </a:extLst>
              </a:tr>
              <a:tr h="31033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Cardiac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 4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471835"/>
                  </a:ext>
                </a:extLst>
              </a:tr>
              <a:tr h="56533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Rheumatologic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Severe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XXX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Consider</a:t>
                      </a:r>
                      <a:r>
                        <a:rPr lang="en-US" sz="11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tocilizumab </a:t>
                      </a:r>
                      <a:r>
                        <a:rPr lang="en-US" sz="11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if not responding</a:t>
                      </a:r>
                      <a:r>
                        <a:rPr lang="en-US" sz="110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steroids</a:t>
                      </a:r>
                      <a:endParaRPr lang="en-US" sz="1100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83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181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F1988-DC48-4283-A322-344AD1B7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305800" cy="16002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ICPI Re-Challenge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(NCCN Guidelines V2.2019)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F17CC9D-E301-4DA4-860C-B25DEDE21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8128448"/>
              </p:ext>
            </p:extLst>
          </p:nvPr>
        </p:nvGraphicFramePr>
        <p:xfrm>
          <a:off x="304800" y="1600200"/>
          <a:ext cx="8686800" cy="437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1188204919"/>
                    </a:ext>
                  </a:extLst>
                </a:gridCol>
                <a:gridCol w="3685309">
                  <a:extLst>
                    <a:ext uri="{9D8B030D-6E8A-4147-A177-3AD203B41FA5}">
                      <a16:colId xmlns:a16="http://schemas.microsoft.com/office/drawing/2014/main" val="4091854084"/>
                    </a:ext>
                  </a:extLst>
                </a:gridCol>
                <a:gridCol w="3553691">
                  <a:extLst>
                    <a:ext uri="{9D8B030D-6E8A-4147-A177-3AD203B41FA5}">
                      <a16:colId xmlns:a16="http://schemas.microsoft.com/office/drawing/2014/main" val="3413617510"/>
                    </a:ext>
                  </a:extLst>
                </a:gridCol>
              </a:tblGrid>
              <a:tr h="33410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Re-Challenge (&lt;Grade 1)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NOT Re-Challenge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573695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Skin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Rash, pruritis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 3-4 Severe, life threatening bullous disease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94551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 2/3 PD1/L1 colitis*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 3 CTLA-4 colitis; G4 colitis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55135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Liver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 2 transaminitis without elevated bilirubin*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 3-4 hepatitis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073186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Pancreatitis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Symptomatic Gr 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 3-4 pancreatitis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8809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Endocrine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 hormone repletion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Symptomatic pituitary inflammation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636646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Lung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 1-2, off steroids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 3-4 pneumonitis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1835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Renal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 1-2*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 3-4 proteinuria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503955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Ocular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 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 3-4 uveitis, episcleritis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369462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Neurologic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 2 myasthenic gravis, Gr 1-2 peripheral neuropathy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GBS, encephalitis, transverse myelitis, Gr 3-4 myasthenia gravis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711661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Cardiovascular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 1 myocarditis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 &gt;2 myocarditis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394625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Musculoskeletal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Resume after stabilization, management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Severe inflammatory arthritis that impairs ADLs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21958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CC5B1C-C789-41B3-AA5C-222F898CE03C}"/>
              </a:ext>
            </a:extLst>
          </p:cNvPr>
          <p:cNvSpPr txBox="1"/>
          <p:nvPr/>
        </p:nvSpPr>
        <p:spPr>
          <a:xfrm rot="10800000" flipV="1">
            <a:off x="1371600" y="6068200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*may resume once patient on &lt; Prednisone 10 mg daily</a:t>
            </a:r>
          </a:p>
        </p:txBody>
      </p:sp>
    </p:spTree>
    <p:extLst>
      <p:ext uri="{BB962C8B-B14F-4D97-AF65-F5344CB8AC3E}">
        <p14:creationId xmlns:p14="http://schemas.microsoft.com/office/powerpoint/2010/main" val="3730008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38E15F-0F63-4901-B404-B61D3C0E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Immunotherapy Related Toxicity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Symptom Management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D72213C-4539-48DF-89C3-4B5C7B3E5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49" y="1638864"/>
            <a:ext cx="5113301" cy="452596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5CE918-D32E-406A-9CD3-316DD27CC1F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23384" y="6255833"/>
            <a:ext cx="3334215" cy="469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err="1"/>
              <a:t>Champiat</a:t>
            </a:r>
            <a:r>
              <a:rPr lang="en-US" sz="1200" dirty="0"/>
              <a:t> et al 2016</a:t>
            </a:r>
          </a:p>
        </p:txBody>
      </p:sp>
    </p:spTree>
    <p:extLst>
      <p:ext uri="{BB962C8B-B14F-4D97-AF65-F5344CB8AC3E}">
        <p14:creationId xmlns:p14="http://schemas.microsoft.com/office/powerpoint/2010/main" val="585311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9">
            <a:extLst>
              <a:ext uri="{FF2B5EF4-FFF2-40B4-BE49-F238E27FC236}">
                <a16:creationId xmlns:a16="http://schemas.microsoft.com/office/drawing/2014/main" id="{AE28D0F3-C532-4981-864C-6FE6714797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8" r="30249" b="68025"/>
          <a:stretch/>
        </p:blipFill>
        <p:spPr>
          <a:xfrm>
            <a:off x="2807209" y="80930"/>
            <a:ext cx="1837426" cy="1498725"/>
          </a:xfrm>
          <a:prstGeom prst="rect">
            <a:avLst/>
          </a:prstGeom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BAB44ABD-E710-4CFC-B416-055828C7C6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8" r="30249" b="68025"/>
          <a:stretch/>
        </p:blipFill>
        <p:spPr>
          <a:xfrm>
            <a:off x="599566" y="3953379"/>
            <a:ext cx="3273926" cy="267042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54902D4-A488-4715-BE4D-728BC38F5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4635" y="728410"/>
            <a:ext cx="4012668" cy="5563533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514350" lvl="1" indent="0" defTabSz="914400">
              <a:lnSpc>
                <a:spcPct val="90000"/>
              </a:lnSpc>
              <a:buNone/>
            </a:pPr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pPr marL="400050" indent="-285750" defTabSz="914400"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Professionals: Nursing</a:t>
            </a:r>
          </a:p>
          <a:p>
            <a:pPr marL="800100" lvl="1" defTabSz="914400"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Understanding of immune toxicity spectrum</a:t>
            </a:r>
          </a:p>
          <a:p>
            <a:pPr marL="800100" lvl="1" defTabSz="914400"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Identification of I-) Champions</a:t>
            </a:r>
          </a:p>
          <a:p>
            <a:pPr marL="800100" lvl="1" defTabSz="914400">
              <a:lnSpc>
                <a:spcPct val="90000"/>
              </a:lnSpc>
            </a:pPr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pPr marL="400050" indent="-285750" defTabSz="914400"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Patient Assessment</a:t>
            </a:r>
          </a:p>
          <a:p>
            <a:pPr marL="800100" lvl="1" defTabSz="914400"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</a:rPr>
              <a:t>Evaluate for Auto-immune risks</a:t>
            </a:r>
          </a:p>
          <a:p>
            <a:pPr marL="1200150" lvl="2" defTabSz="914400">
              <a:lnSpc>
                <a:spcPct val="90000"/>
              </a:lnSpc>
            </a:pPr>
            <a:r>
              <a:rPr lang="en-US" altLang="en-US" sz="1600" dirty="0"/>
              <a:t>Auto-immune diagnosis</a:t>
            </a:r>
          </a:p>
          <a:p>
            <a:pPr marL="1200150" lvl="2" defTabSz="914400">
              <a:lnSpc>
                <a:spcPct val="90000"/>
              </a:lnSpc>
            </a:pPr>
            <a:r>
              <a:rPr lang="en-US" altLang="en-US" sz="1600" dirty="0"/>
              <a:t>Prior organ transplantation</a:t>
            </a:r>
          </a:p>
          <a:p>
            <a:pPr marL="1657350" lvl="3" defTabSz="914400">
              <a:lnSpc>
                <a:spcPct val="90000"/>
              </a:lnSpc>
            </a:pPr>
            <a:r>
              <a:rPr lang="en-US" altLang="en-US" sz="1600" dirty="0"/>
              <a:t>Risk of graft loss</a:t>
            </a:r>
          </a:p>
          <a:p>
            <a:pPr marL="1200150" lvl="2" defTabSz="914400">
              <a:lnSpc>
                <a:spcPct val="90000"/>
              </a:lnSpc>
            </a:pPr>
            <a:endParaRPr lang="en-US" sz="1600" dirty="0">
              <a:solidFill>
                <a:srgbClr val="000000"/>
              </a:solidFill>
            </a:endParaRPr>
          </a:p>
          <a:p>
            <a:pPr marL="800100" lvl="1" defTabSz="914400"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</a:rPr>
              <a:t>Medication reconciliation: including OTC and herbal</a:t>
            </a:r>
          </a:p>
          <a:p>
            <a:pPr marL="1200150" lvl="2" defTabSz="914400"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</a:rPr>
              <a:t>Immunosuppressants, immune stimulants, immune modulating</a:t>
            </a:r>
          </a:p>
          <a:p>
            <a:pPr marL="114300" indent="0" defTabSz="914400">
              <a:lnSpc>
                <a:spcPct val="90000"/>
              </a:lnSpc>
              <a:buNone/>
            </a:pPr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pPr marL="800100" lvl="1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Patient Education</a:t>
            </a:r>
          </a:p>
          <a:p>
            <a:pPr marL="1200150"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How the immune system works</a:t>
            </a:r>
          </a:p>
          <a:p>
            <a:pPr marL="1200150"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Potential IMAES</a:t>
            </a:r>
          </a:p>
          <a:p>
            <a:pPr marL="1200150"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Signs &amp; symptoms to report </a:t>
            </a:r>
          </a:p>
          <a:p>
            <a:pPr marL="1200150"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Expectation of treatment</a:t>
            </a:r>
          </a:p>
          <a:p>
            <a:pPr marL="1200150"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Consider language, culture, literacy, timing and access</a:t>
            </a:r>
          </a:p>
          <a:p>
            <a:pPr marL="400050" indent="-285750" defTabSz="914400">
              <a:lnSpc>
                <a:spcPct val="90000"/>
              </a:lnSpc>
            </a:pPr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pPr marL="400050" indent="-285750" defTabSz="914400">
              <a:lnSpc>
                <a:spcPct val="90000"/>
              </a:lnSpc>
            </a:pPr>
            <a:endParaRPr lang="en-US" sz="15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259DBC7-2DF3-4957-9587-097DE57B77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023" y="492944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87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2EF41-9D55-4932-876F-0F4A67DD3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Baseline, On-treatment, Beyond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45976-D343-45C2-B856-F8DB765060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600200"/>
            <a:ext cx="694649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Nursing: Patient Assessment</a:t>
            </a:r>
          </a:p>
          <a:p>
            <a:pPr lvl="1"/>
            <a:r>
              <a:rPr lang="en-US" altLang="en-US" dirty="0"/>
              <a:t>Review of systems</a:t>
            </a:r>
          </a:p>
          <a:p>
            <a:pPr lvl="1"/>
            <a:r>
              <a:rPr lang="en-US" altLang="en-US" dirty="0"/>
              <a:t>Physical Examination</a:t>
            </a:r>
          </a:p>
          <a:p>
            <a:pPr lvl="1"/>
            <a:r>
              <a:rPr lang="en-US" altLang="en-US" dirty="0"/>
              <a:t>Laboratory evaluation</a:t>
            </a:r>
          </a:p>
          <a:p>
            <a:pPr lvl="2"/>
            <a:r>
              <a:rPr lang="en-US" altLang="en-US" dirty="0"/>
              <a:t>Complete Blood Count</a:t>
            </a:r>
          </a:p>
          <a:p>
            <a:pPr lvl="2"/>
            <a:r>
              <a:rPr lang="en-US" altLang="en-US" dirty="0"/>
              <a:t>Comprehensive Metabolic panel</a:t>
            </a:r>
          </a:p>
          <a:p>
            <a:pPr lvl="3"/>
            <a:r>
              <a:rPr lang="en-US" altLang="en-US" dirty="0"/>
              <a:t>Including amylase &amp; lipase</a:t>
            </a:r>
          </a:p>
          <a:p>
            <a:pPr lvl="2"/>
            <a:r>
              <a:rPr lang="en-US" altLang="en-US" dirty="0"/>
              <a:t>Thyroid panel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Patient: </a:t>
            </a:r>
            <a:r>
              <a:rPr lang="en-US" altLang="en-US" dirty="0"/>
              <a:t>Report if any new medications are prescribed.</a:t>
            </a:r>
          </a:p>
          <a:p>
            <a:endParaRPr lang="en-US" altLang="en-US" dirty="0"/>
          </a:p>
          <a:p>
            <a:pPr lvl="1"/>
            <a:r>
              <a:rPr lang="en-US" altLang="en-US" sz="1600" dirty="0"/>
              <a:t>Vaccines that are inactivated or killed preparations are permissible during the course of immunotherapy.  Live vaccine use is not recommended during ICPI therapy</a:t>
            </a:r>
            <a:endParaRPr lang="en-US" dirty="0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B533AB08-59D4-43D6-A2A1-E4E103FEC2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9" t="28159" b="31822"/>
          <a:stretch/>
        </p:blipFill>
        <p:spPr>
          <a:xfrm>
            <a:off x="5789931" y="274638"/>
            <a:ext cx="2764133" cy="31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04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1864-28C6-4801-A4B2-BE2D05C5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68705-C7CF-4EDC-99EC-272B23E3E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5766619" cy="4525963"/>
          </a:xfrm>
        </p:spPr>
        <p:txBody>
          <a:bodyPr>
            <a:normAutofit/>
          </a:bodyPr>
          <a:lstStyle/>
          <a:p>
            <a:r>
              <a:rPr lang="en-US" dirty="0"/>
              <a:t>Nursing</a:t>
            </a:r>
          </a:p>
          <a:p>
            <a:pPr lvl="1"/>
            <a:r>
              <a:rPr lang="en-US" altLang="en-US" sz="1600" dirty="0"/>
              <a:t>Regular monitoring</a:t>
            </a:r>
          </a:p>
          <a:p>
            <a:pPr lvl="1"/>
            <a:r>
              <a:rPr lang="en-US" altLang="en-US" sz="1600" dirty="0"/>
              <a:t>Telephone triage</a:t>
            </a:r>
          </a:p>
          <a:p>
            <a:pPr lvl="1"/>
            <a:r>
              <a:rPr lang="en-US" altLang="en-US" sz="1600" dirty="0"/>
              <a:t>Use of Toxicity Management Guidelines</a:t>
            </a:r>
          </a:p>
          <a:p>
            <a:pPr lvl="1"/>
            <a:r>
              <a:rPr lang="en-US" altLang="en-US" sz="1600" dirty="0"/>
              <a:t>Rule out other causes</a:t>
            </a:r>
          </a:p>
          <a:p>
            <a:pPr lvl="1"/>
            <a:r>
              <a:rPr lang="en-US" altLang="en-US" sz="1600" dirty="0"/>
              <a:t>Assess and monitor kinetics of toxicity</a:t>
            </a:r>
          </a:p>
          <a:p>
            <a:pPr lvl="1"/>
            <a:r>
              <a:rPr lang="en-US" altLang="en-US" sz="1600" dirty="0"/>
              <a:t>Determine need for hospitalization vs. ambulatory</a:t>
            </a:r>
          </a:p>
          <a:p>
            <a:endParaRPr lang="en-US" dirty="0"/>
          </a:p>
          <a:p>
            <a:r>
              <a:rPr lang="en-US" dirty="0"/>
              <a:t>Patient</a:t>
            </a:r>
          </a:p>
          <a:p>
            <a:pPr lvl="1"/>
            <a:r>
              <a:rPr lang="en-US" altLang="en-US" sz="1600" dirty="0"/>
              <a:t>Therapy requires close communication</a:t>
            </a:r>
          </a:p>
          <a:p>
            <a:pPr lvl="1"/>
            <a:r>
              <a:rPr lang="en-US" altLang="en-US" sz="1600" dirty="0"/>
              <a:t>Report any new signs or symptoms that develop</a:t>
            </a:r>
          </a:p>
          <a:p>
            <a:pPr lvl="1"/>
            <a:r>
              <a:rPr lang="en-US" altLang="en-US" sz="1600" dirty="0"/>
              <a:t>Report if seen by any other HCP or admitted to the hospital</a:t>
            </a:r>
          </a:p>
          <a:p>
            <a:endParaRPr lang="en-US" dirty="0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F4092B0F-D9CE-4C6E-8D28-AB3516A830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5" t="70875" r="2673" b="-376"/>
          <a:stretch/>
        </p:blipFill>
        <p:spPr>
          <a:xfrm>
            <a:off x="5485850" y="1224116"/>
            <a:ext cx="3779304" cy="249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55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F1988-DC48-4283-A322-344AD1B7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16" y="249878"/>
            <a:ext cx="7963684" cy="641594"/>
          </a:xfrm>
        </p:spPr>
        <p:txBody>
          <a:bodyPr/>
          <a:lstStyle/>
          <a:p>
            <a:r>
              <a:rPr lang="en-US" dirty="0"/>
              <a:t>TREAT: Clinical Practice Guidelines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ADBB1-1517-4821-A571-C60C1A55EA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t="67447" r="54012"/>
          <a:stretch/>
        </p:blipFill>
        <p:spPr>
          <a:xfrm>
            <a:off x="3007745" y="3368013"/>
            <a:ext cx="2072310" cy="1578509"/>
          </a:xfrm>
          <a:prstGeom prst="rect">
            <a:avLst/>
          </a:prstGeom>
        </p:spPr>
      </p:pic>
      <p:pic>
        <p:nvPicPr>
          <p:cNvPr id="13" name="Content Placeholder 2">
            <a:extLst>
              <a:ext uri="{FF2B5EF4-FFF2-40B4-BE49-F238E27FC236}">
                <a16:creationId xmlns:a16="http://schemas.microsoft.com/office/drawing/2014/main" id="{199B8436-64F0-4B52-ADB2-B1AAF3A45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304629"/>
            <a:ext cx="1352739" cy="212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C79FE3-1475-4D93-BC85-6B7E29AF20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r="8163" b="6030"/>
          <a:stretch/>
        </p:blipFill>
        <p:spPr>
          <a:xfrm>
            <a:off x="494516" y="3962400"/>
            <a:ext cx="2761187" cy="2004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600FAF-F5F0-439F-AF4A-EC5D6A1CFC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97" y="1386901"/>
            <a:ext cx="4313064" cy="5046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722089-7180-430C-B2B6-D43F6D1AA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0521" y="1447800"/>
            <a:ext cx="2385390" cy="18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00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5C70-C891-4EC5-9AC0-C67E7EE18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Considerations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FF7D79-ED8C-40A4-86EA-7D1F6CB30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Education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2A050-757C-4A0D-A394-18FC109DF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13" y="2174875"/>
            <a:ext cx="4041775" cy="3951288"/>
          </a:xfrm>
        </p:spPr>
        <p:txBody>
          <a:bodyPr/>
          <a:lstStyle/>
          <a:p>
            <a:pPr marL="0" indent="0">
              <a:buNone/>
              <a:defRPr/>
            </a:pPr>
            <a:endParaRPr lang="en-US" altLang="en-US" sz="2000" dirty="0"/>
          </a:p>
          <a:p>
            <a:pPr>
              <a:defRPr/>
            </a:pPr>
            <a:r>
              <a:rPr lang="en-US" altLang="en-US" sz="1600" dirty="0"/>
              <a:t>Different AE profile than chemotherapy</a:t>
            </a:r>
          </a:p>
          <a:p>
            <a:pPr>
              <a:defRPr/>
            </a:pPr>
            <a:r>
              <a:rPr lang="en-US" altLang="en-US" sz="1600" dirty="0"/>
              <a:t>Early recognition of IRAEs is essential to effective treatment</a:t>
            </a:r>
          </a:p>
          <a:p>
            <a:pPr>
              <a:defRPr/>
            </a:pPr>
            <a:r>
              <a:rPr lang="en-US" altLang="en-US" sz="1600" dirty="0"/>
              <a:t>IRAEs are related to the mechanism of action of immunotherapies</a:t>
            </a:r>
          </a:p>
          <a:p>
            <a:pPr>
              <a:defRPr/>
            </a:pPr>
            <a:r>
              <a:rPr lang="en-US" altLang="en-US" sz="1600" dirty="0"/>
              <a:t>IRAEs are treatable and respond well to steroids</a:t>
            </a:r>
          </a:p>
          <a:p>
            <a:pPr>
              <a:defRPr/>
            </a:pPr>
            <a:r>
              <a:rPr lang="en-US" altLang="en-US" sz="1600" dirty="0"/>
              <a:t>Carry wallet card with you at all times</a:t>
            </a:r>
          </a:p>
          <a:p>
            <a:pPr>
              <a:defRPr/>
            </a:pPr>
            <a:r>
              <a:rPr lang="en-US" altLang="en-US" sz="1600" dirty="0"/>
              <a:t>Patients must notify their care provider if they develop symptoms or are admitted to local facility. </a:t>
            </a:r>
          </a:p>
          <a:p>
            <a:pPr marL="0" indent="0">
              <a:buNone/>
              <a:defRPr/>
            </a:pPr>
            <a:endParaRPr lang="en-US" altLang="en-US" sz="1600" dirty="0"/>
          </a:p>
          <a:p>
            <a:pPr marL="0" indent="0">
              <a:buNone/>
              <a:defRPr/>
            </a:pPr>
            <a:endParaRPr lang="en-US" altLang="en-US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F49007-4774-42B2-BB14-0823D06B25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Telephone Triage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793B7D-9E76-4892-9F3E-0D5442BF1F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117975" cy="3687763"/>
          </a:xfrm>
        </p:spPr>
        <p:txBody>
          <a:bodyPr/>
          <a:lstStyle/>
          <a:p>
            <a:pPr marL="685800"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Is the patient a reliable and accurate “historian”/</a:t>
            </a:r>
          </a:p>
          <a:p>
            <a:pPr marL="685800"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How reliable is the patient to follow telephone instructions? </a:t>
            </a:r>
          </a:p>
          <a:p>
            <a:pPr marL="685800"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Comprehension of “sense of urgency”?</a:t>
            </a:r>
          </a:p>
          <a:p>
            <a:pPr marL="685800"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Language barriers, Cognitive deficits, Alcohol &amp; Drug use, Co-morbidities?</a:t>
            </a:r>
          </a:p>
          <a:p>
            <a:pPr marL="685800"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How far does patient live from clinic?  Is there available transportation?</a:t>
            </a:r>
          </a:p>
          <a:p>
            <a:pPr marL="685800"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What support or resources does patient have to follow guidelines?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E4532-AB6F-44EF-ACD0-78FFA477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0" y="6583362"/>
            <a:ext cx="2743200" cy="122237"/>
          </a:xfrm>
        </p:spPr>
        <p:txBody>
          <a:bodyPr/>
          <a:lstStyle/>
          <a:p>
            <a:pPr>
              <a:defRPr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6211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b="1" dirty="0">
                <a:latin typeface="+mn-lt"/>
              </a:rPr>
              <a:t>Patient Education Resources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3E68E2-7C5E-4B94-9997-257FDF0272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5801" y="1526242"/>
            <a:ext cx="3428999" cy="443753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03A700C-4973-443A-9193-855D621BE4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76801" y="1526241"/>
            <a:ext cx="3429000" cy="443753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B970B8-103E-4818-8EAF-EB9C3C02EC8E}"/>
              </a:ext>
            </a:extLst>
          </p:cNvPr>
          <p:cNvSpPr txBox="1"/>
          <p:nvPr/>
        </p:nvSpPr>
        <p:spPr>
          <a:xfrm>
            <a:off x="304800" y="5963771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https://www.youtube.com/watch?v=BTrlDgaNyjQ&amp;feature=youtu.be</a:t>
            </a:r>
          </a:p>
        </p:txBody>
      </p:sp>
    </p:spTree>
    <p:extLst>
      <p:ext uri="{BB962C8B-B14F-4D97-AF65-F5344CB8AC3E}">
        <p14:creationId xmlns:p14="http://schemas.microsoft.com/office/powerpoint/2010/main" val="334646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Approved &amp; Emerging Checkpoint Inhibitors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40C9326-FEFC-4C99-AFB8-90EF24D1B2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7023372"/>
              </p:ext>
            </p:extLst>
          </p:nvPr>
        </p:nvGraphicFramePr>
        <p:xfrm>
          <a:off x="122664" y="1115072"/>
          <a:ext cx="8151540" cy="4627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874">
                  <a:extLst>
                    <a:ext uri="{9D8B030D-6E8A-4147-A177-3AD203B41FA5}">
                      <a16:colId xmlns:a16="http://schemas.microsoft.com/office/drawing/2014/main" val="1709984930"/>
                    </a:ext>
                  </a:extLst>
                </a:gridCol>
                <a:gridCol w="3374335">
                  <a:extLst>
                    <a:ext uri="{9D8B030D-6E8A-4147-A177-3AD203B41FA5}">
                      <a16:colId xmlns:a16="http://schemas.microsoft.com/office/drawing/2014/main" val="187783732"/>
                    </a:ext>
                  </a:extLst>
                </a:gridCol>
                <a:gridCol w="3751331">
                  <a:extLst>
                    <a:ext uri="{9D8B030D-6E8A-4147-A177-3AD203B41FA5}">
                      <a16:colId xmlns:a16="http://schemas.microsoft.com/office/drawing/2014/main" val="3538982111"/>
                    </a:ext>
                  </a:extLst>
                </a:gridCol>
              </a:tblGrid>
              <a:tr h="360656">
                <a:tc>
                  <a:txBody>
                    <a:bodyPr/>
                    <a:lstStyle/>
                    <a:p>
                      <a:r>
                        <a:rPr lang="en-US" sz="1000" dirty="0"/>
                        <a:t>Drug &amp;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INDICATIONS (Line of treatment varies by disease)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23961"/>
                  </a:ext>
                </a:extLst>
              </a:tr>
              <a:tr h="533573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Ipilimumab</a:t>
                      </a:r>
                    </a:p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Anti CTLA-4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Met Mel: 1-3 mg/kg IV over 90 min, every 3 weeks x 4</a:t>
                      </a:r>
                    </a:p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Adj Mel: 10 mg/kg/IV every 3 weeks x 4, then 10 mg/kg every 12 weeks up to 3 years.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Melanoma: adults &amp; pediatrics, unresectable, metastatic; adjuvant;  Renal Cell (</a:t>
                      </a:r>
                      <a:r>
                        <a:rPr lang="en-US" sz="1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intermed</a:t>
                      </a:r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/poor risk)-in Combo with Nivolumab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MSI-H or </a:t>
                      </a:r>
                      <a:r>
                        <a:rPr lang="en-US" sz="1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dMMR</a:t>
                      </a:r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metastatic CRC &gt;12 </a:t>
                      </a:r>
                      <a:r>
                        <a:rPr lang="en-US" sz="1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yrs</a:t>
                      </a:r>
                      <a:endParaRPr lang="en-US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869046"/>
                  </a:ext>
                </a:extLst>
              </a:tr>
              <a:tr h="385358">
                <a:tc>
                  <a:txBody>
                    <a:bodyPr/>
                    <a:lstStyle/>
                    <a:p>
                      <a:r>
                        <a:rPr lang="en-US" sz="1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Tremelimumab</a:t>
                      </a:r>
                      <a:endParaRPr lang="en-US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Anti CTLA-4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Orphan Drug 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Mesothelioma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38027"/>
                  </a:ext>
                </a:extLst>
              </a:tr>
              <a:tr h="237144">
                <a:tc rowSpan="3"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Nivolumab</a:t>
                      </a:r>
                    </a:p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Anti-PD-1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240 mg IV over 60 min, Q2 weeks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Melanoma, Renal Cell, NSCLC, SCLC, Hodgkin Lymphoma, SCCH&amp;N, Urothelial, Microsatellite Instability-high or mismatch repair deficient solid tumor, Hepatocellular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193634"/>
                  </a:ext>
                </a:extLst>
              </a:tr>
              <a:tr h="2964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480 mg IV over 60 min, Q 4 weeks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141482"/>
                  </a:ext>
                </a:extLst>
              </a:tr>
              <a:tr h="2371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Combination with ipilimumab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Melanoma; MSI-H/</a:t>
                      </a:r>
                      <a:r>
                        <a:rPr lang="en-US" sz="1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dMMR</a:t>
                      </a:r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-CRC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687406"/>
                  </a:ext>
                </a:extLst>
              </a:tr>
              <a:tr h="830003">
                <a:tc rowSpan="2"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Pembrolizumab</a:t>
                      </a:r>
                    </a:p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Anti-PD-1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200 mg IV over 30 min, Q 3 weeks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Melanoma, NSCLC *, SCLC, SCCH&amp;N, Hodgkin's Lymphoma, B-cell lymphoma,  Urothelial, Microsatellite instability or mismatch repair deficient solid tumor, Colorectal, Gastric, Esophageal, Cervical, Hepatocellular, Merkel Cell, Renal Cell, Endometrial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*Considerations for PD-L1 testing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810728"/>
                  </a:ext>
                </a:extLst>
              </a:tr>
              <a:tr h="2371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200 mg IV in combination with chemotherapy Q3 weeks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NSCLC; SCCH&amp;N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529061"/>
                  </a:ext>
                </a:extLst>
              </a:tr>
              <a:tr h="385358">
                <a:tc rowSpan="2">
                  <a:txBody>
                    <a:bodyPr/>
                    <a:lstStyle/>
                    <a:p>
                      <a:r>
                        <a:rPr lang="en-US" sz="1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Atezolizumab</a:t>
                      </a:r>
                      <a:endParaRPr lang="en-US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Anti-PD-L1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1200 mg IV over 60/30 min, Q 3 weeks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NSCLC, SCLC, Triple Negative Breast Cancer (all in combination with chemotherapy)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344026"/>
                  </a:ext>
                </a:extLst>
              </a:tr>
              <a:tr h="2371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840 mg Q2 </a:t>
                      </a:r>
                      <a:r>
                        <a:rPr lang="en-US" sz="1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wks</a:t>
                      </a:r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; 1200 mg Q 3 </a:t>
                      </a:r>
                      <a:r>
                        <a:rPr lang="en-US" sz="1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wks</a:t>
                      </a:r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; 1680 mg Q4 </a:t>
                      </a:r>
                      <a:r>
                        <a:rPr lang="en-US" sz="1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wks</a:t>
                      </a:r>
                      <a:endParaRPr lang="en-US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NSCLC, Urothelial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49906"/>
                  </a:ext>
                </a:extLst>
              </a:tr>
              <a:tr h="385358">
                <a:tc>
                  <a:txBody>
                    <a:bodyPr/>
                    <a:lstStyle/>
                    <a:p>
                      <a:r>
                        <a:rPr lang="en-US" sz="1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Durvalumab</a:t>
                      </a:r>
                      <a:endParaRPr lang="en-US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Anti-PD-L1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 mg/</a:t>
                      </a:r>
                      <a:r>
                        <a:rPr lang="en-US" sz="1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kd</a:t>
                      </a:r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IV over 60 min, Q2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Urothelial; Stage III NSCLCL adjuvant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452363"/>
                  </a:ext>
                </a:extLst>
              </a:tr>
              <a:tr h="385358">
                <a:tc>
                  <a:txBody>
                    <a:bodyPr/>
                    <a:lstStyle/>
                    <a:p>
                      <a:r>
                        <a:rPr lang="en-US" sz="1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Avelumab</a:t>
                      </a:r>
                      <a:endParaRPr lang="en-US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Anti-PD-L1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 mg/kg IV over 60 min, Q 2 weeks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Merkel cell; Urothelial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760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787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0215"/>
            <a:ext cx="7728857" cy="1016434"/>
          </a:xfrm>
        </p:spPr>
        <p:txBody>
          <a:bodyPr/>
          <a:lstStyle/>
          <a:p>
            <a:pPr algn="l"/>
            <a:r>
              <a:rPr lang="en-US" altLang="en-US" b="1" dirty="0">
                <a:latin typeface="+mn-lt"/>
              </a:rPr>
              <a:t>Patient Educational Resources</a:t>
            </a:r>
            <a:br>
              <a:rPr lang="en-US" altLang="en-US" b="1" dirty="0">
                <a:latin typeface="+mn-lt"/>
              </a:rPr>
            </a:br>
            <a:r>
              <a:rPr lang="en-US" altLang="en-US" sz="1800" b="1" dirty="0">
                <a:latin typeface="+mn-lt"/>
              </a:rPr>
              <a:t>ONS, ACCC</a:t>
            </a:r>
            <a:endParaRPr lang="en-US" altLang="en-US" b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2E6078-97EE-4FC6-B091-059C158FE9C4}"/>
              </a:ext>
            </a:extLst>
          </p:cNvPr>
          <p:cNvGrpSpPr/>
          <p:nvPr/>
        </p:nvGrpSpPr>
        <p:grpSpPr>
          <a:xfrm>
            <a:off x="320566" y="1643245"/>
            <a:ext cx="4267200" cy="4383344"/>
            <a:chOff x="304799" y="1962150"/>
            <a:chExt cx="3106248" cy="3368358"/>
          </a:xfrm>
        </p:grpSpPr>
        <p:pic>
          <p:nvPicPr>
            <p:cNvPr id="8" name="Content Placeholder 8">
              <a:extLst>
                <a:ext uri="{FF2B5EF4-FFF2-40B4-BE49-F238E27FC236}">
                  <a16:creationId xmlns:a16="http://schemas.microsoft.com/office/drawing/2014/main" id="{4676D8DD-6151-4FF7-BD16-D08F153D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8" r="4878"/>
            <a:stretch/>
          </p:blipFill>
          <p:spPr bwMode="auto">
            <a:xfrm>
              <a:off x="304800" y="1962150"/>
              <a:ext cx="3106247" cy="172102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Content Placeholder 10">
              <a:extLst>
                <a:ext uri="{FF2B5EF4-FFF2-40B4-BE49-F238E27FC236}">
                  <a16:creationId xmlns:a16="http://schemas.microsoft.com/office/drawing/2014/main" id="{50D5911D-C9F9-4459-A4F5-AD12E563C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" y="3668434"/>
              <a:ext cx="3106247" cy="166207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12" name="Picture 2" descr="Image result for immunotherapy patient wallet card">
            <a:extLst>
              <a:ext uri="{FF2B5EF4-FFF2-40B4-BE49-F238E27FC236}">
                <a16:creationId xmlns:a16="http://schemas.microsoft.com/office/drawing/2014/main" id="{F69BF2D7-3BFF-41AC-9ECE-09CE7B3AA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25" y="1657168"/>
            <a:ext cx="3826647" cy="222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5ABEB4-D0E8-419C-A580-ED830C2E7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2944" y="3899768"/>
            <a:ext cx="4267199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30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252248" y="220214"/>
            <a:ext cx="8891752" cy="1837185"/>
          </a:xfrm>
        </p:spPr>
        <p:txBody>
          <a:bodyPr/>
          <a:lstStyle/>
          <a:p>
            <a:pPr algn="l"/>
            <a:r>
              <a:rPr lang="en-US" altLang="en-US" b="1" dirty="0">
                <a:latin typeface="+mn-lt"/>
              </a:rPr>
              <a:t>Patient Educational Resources</a:t>
            </a:r>
            <a:br>
              <a:rPr lang="en-US" altLang="en-US" b="1" dirty="0">
                <a:latin typeface="+mn-lt"/>
              </a:rPr>
            </a:br>
            <a:br>
              <a:rPr lang="en-US" altLang="en-US" b="1" dirty="0">
                <a:latin typeface="+mn-lt"/>
              </a:rPr>
            </a:br>
            <a:r>
              <a:rPr lang="en-US" altLang="en-US" sz="1800" b="1" dirty="0">
                <a:latin typeface="+mn-lt"/>
              </a:rPr>
              <a:t>AIM with Immunotherapy					SITC</a:t>
            </a:r>
            <a:br>
              <a:rPr lang="en-US" altLang="en-US" sz="1800" b="1" dirty="0">
                <a:latin typeface="+mn-lt"/>
              </a:rPr>
            </a:br>
            <a:r>
              <a:rPr lang="en-US" altLang="en-US" sz="1800" b="1" dirty="0">
                <a:latin typeface="+mn-lt"/>
              </a:rPr>
              <a:t>Immuno-Oncology Essentials</a:t>
            </a:r>
            <a:endParaRPr lang="en-US" altLang="en-US" b="1" dirty="0"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DE70FD-477D-489B-8658-1DEC9ABAA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6931" r="9891" b="3205"/>
          <a:stretch/>
        </p:blipFill>
        <p:spPr>
          <a:xfrm>
            <a:off x="252248" y="2057400"/>
            <a:ext cx="3659248" cy="4007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86BEC5-6D60-4C09-BC85-EF7445AE55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506" y="1622224"/>
            <a:ext cx="3367593" cy="46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34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7391400" cy="914400"/>
          </a:xfrm>
        </p:spPr>
        <p:txBody>
          <a:bodyPr/>
          <a:lstStyle/>
          <a:p>
            <a:pPr algn="l"/>
            <a:r>
              <a:rPr lang="en-US" altLang="en-US" b="1" dirty="0">
                <a:latin typeface="+mn-lt"/>
              </a:rPr>
              <a:t>Strategies to Reduce Acute Care </a:t>
            </a:r>
            <a:r>
              <a:rPr lang="en-US" altLang="en-US" sz="1100" b="1" dirty="0">
                <a:latin typeface="+mn-lt"/>
              </a:rPr>
              <a:t>(Handley, 2018)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946F4D99-D605-45C6-B9EF-DD09C46C40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4157593"/>
              </p:ext>
            </p:extLst>
          </p:nvPr>
        </p:nvGraphicFramePr>
        <p:xfrm>
          <a:off x="304800" y="1828800"/>
          <a:ext cx="8534400" cy="299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3301827676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2591798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Strategy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Example Interventions (order of complexity)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095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Enhance access and care coordination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Reliable mechanisms for patient to contact the care team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Improved and standardized care transitions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Patient Navigation programs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Automated Hovering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257189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Standardized clinical pathways for symptom management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Outpatient symptom management and telephone triage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Supportive care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ED symptom pathways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156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Develop urgent care tactics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Flexible scheduling and embedded urgent care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Cancer providers embedded in 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Dedicated acute care treatment clinics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Dedicated cancer ED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8274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657D27-A778-4935-81B2-34C3275C591B}"/>
              </a:ext>
            </a:extLst>
          </p:cNvPr>
          <p:cNvSpPr txBox="1"/>
          <p:nvPr/>
        </p:nvSpPr>
        <p:spPr>
          <a:xfrm>
            <a:off x="609600" y="5417403"/>
            <a:ext cx="58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Gaps:  CPG based on CTCAE grading. Does not capture full immune toxicity profile  </a:t>
            </a:r>
          </a:p>
        </p:txBody>
      </p:sp>
    </p:spTree>
    <p:extLst>
      <p:ext uri="{BB962C8B-B14F-4D97-AF65-F5344CB8AC3E}">
        <p14:creationId xmlns:p14="http://schemas.microsoft.com/office/powerpoint/2010/main" val="3542545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/>
          </p:cNvSpPr>
          <p:nvPr/>
        </p:nvSpPr>
        <p:spPr bwMode="auto">
          <a:xfrm>
            <a:off x="1277542" y="2294336"/>
            <a:ext cx="3509963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8575" tIns="28575" rIns="28575" bIns="28575"/>
          <a:lstStyle>
            <a:lvl1pPr algn="ctr">
              <a:spcBef>
                <a:spcPts val="800"/>
              </a:spcBef>
              <a:defRPr sz="3200">
                <a:solidFill>
                  <a:srgbClr val="878787"/>
                </a:solidFill>
                <a:latin typeface="Calibri" panose="020F0502020204030204" pitchFamily="34" charset="0"/>
                <a:ea typeface="Heiti SC Light" charset="-122"/>
                <a:sym typeface="Calibri" panose="020F0502020204030204" pitchFamily="34" charset="0"/>
              </a:defRPr>
            </a:lvl1pPr>
            <a:lvl2pPr marL="742950" indent="-285750" algn="ctr">
              <a:spcBef>
                <a:spcPts val="700"/>
              </a:spcBef>
              <a:defRPr sz="2800">
                <a:solidFill>
                  <a:srgbClr val="878787"/>
                </a:solidFill>
                <a:latin typeface="Calibri" panose="020F0502020204030204" pitchFamily="34" charset="0"/>
                <a:ea typeface="Heiti SC Light" charset="-122"/>
                <a:sym typeface="Calibri" panose="020F0502020204030204" pitchFamily="34" charset="0"/>
              </a:defRPr>
            </a:lvl2pPr>
            <a:lvl3pPr marL="1143000" indent="-228600" algn="ctr">
              <a:spcBef>
                <a:spcPts val="600"/>
              </a:spcBef>
              <a:defRPr sz="2400">
                <a:solidFill>
                  <a:srgbClr val="878787"/>
                </a:solidFill>
                <a:latin typeface="Calibri" panose="020F0502020204030204" pitchFamily="34" charset="0"/>
                <a:ea typeface="Heiti SC Light" charset="-122"/>
                <a:sym typeface="Calibri" panose="020F0502020204030204" pitchFamily="34" charset="0"/>
              </a:defRPr>
            </a:lvl3pPr>
            <a:lvl4pPr marL="16002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panose="020F0502020204030204" pitchFamily="34" charset="0"/>
                <a:ea typeface="Heiti SC Light" charset="-122"/>
                <a:sym typeface="Calibri" panose="020F0502020204030204" pitchFamily="34" charset="0"/>
              </a:defRPr>
            </a:lvl4pPr>
            <a:lvl5pPr marL="20574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panose="020F0502020204030204" pitchFamily="34" charset="0"/>
                <a:ea typeface="Heiti SC Light" charset="-122"/>
                <a:sym typeface="Calibri" panose="020F0502020204030204" pitchFamily="34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anose="020F0502020204030204" pitchFamily="34" charset="0"/>
                <a:ea typeface="Heiti SC Light" charset="-122"/>
                <a:sym typeface="Calibri" panose="020F0502020204030204" pitchFamily="34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anose="020F0502020204030204" pitchFamily="34" charset="0"/>
                <a:ea typeface="Heiti SC Light" charset="-122"/>
                <a:sym typeface="Calibri" panose="020F0502020204030204" pitchFamily="34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anose="020F0502020204030204" pitchFamily="34" charset="0"/>
                <a:ea typeface="Heiti SC Light" charset="-122"/>
                <a:sym typeface="Calibri" panose="020F0502020204030204" pitchFamily="34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anose="020F0502020204030204" pitchFamily="34" charset="0"/>
                <a:ea typeface="Heiti SC Light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350" b="1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endParaRPr lang="en-US" altLang="en-US" sz="825" b="1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23561" name="Rectangle 1"/>
          <p:cNvSpPr>
            <a:spLocks noChangeArrowheads="1"/>
          </p:cNvSpPr>
          <p:nvPr/>
        </p:nvSpPr>
        <p:spPr bwMode="auto">
          <a:xfrm>
            <a:off x="1277541" y="2294336"/>
            <a:ext cx="334803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10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62" name="Title 2"/>
          <p:cNvSpPr>
            <a:spLocks noGrp="1"/>
          </p:cNvSpPr>
          <p:nvPr>
            <p:ph type="title"/>
          </p:nvPr>
        </p:nvSpPr>
        <p:spPr>
          <a:xfrm>
            <a:off x="381000" y="457200"/>
            <a:ext cx="7105650" cy="609600"/>
          </a:xfrm>
        </p:spPr>
        <p:txBody>
          <a:bodyPr>
            <a:normAutofit/>
          </a:bodyPr>
          <a:lstStyle/>
          <a:p>
            <a:r>
              <a:rPr lang="en-US" altLang="en-US" b="1" dirty="0"/>
              <a:t>Telephone Triage Guidelines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0" y="1387774"/>
            <a:ext cx="7391400" cy="1222789"/>
          </a:xfrm>
        </p:spPr>
        <p:txBody>
          <a:bodyPr>
            <a:normAutofit lnSpcReduction="10000"/>
          </a:bodyPr>
          <a:lstStyle/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Provides tool to distinguish which patients can be treated at home and which ones  need to come in to clinic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All staff must be educated in use and updates of Telephone Triage guidelines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Early identification of symptoms will minimize severity of adverse events and keep patients on beneficial therapy for longer period of time. 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endParaRPr lang="en-US" sz="1400" b="1" dirty="0">
              <a:solidFill>
                <a:schemeClr val="accent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endParaRPr lang="en-US" sz="1400" b="1" dirty="0">
              <a:solidFill>
                <a:schemeClr val="accent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111596161"/>
              </p:ext>
            </p:extLst>
          </p:nvPr>
        </p:nvGraphicFramePr>
        <p:xfrm>
          <a:off x="990599" y="2888458"/>
          <a:ext cx="5638801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565" name="Rectangle: Rounded Corners 10"/>
          <p:cNvSpPr>
            <a:spLocks noChangeArrowheads="1"/>
          </p:cNvSpPr>
          <p:nvPr/>
        </p:nvSpPr>
        <p:spPr bwMode="auto">
          <a:xfrm>
            <a:off x="6248400" y="3137463"/>
            <a:ext cx="1752600" cy="922239"/>
          </a:xfrm>
          <a:prstGeom prst="roundRect">
            <a:avLst>
              <a:gd name="adj" fmla="val 26275"/>
            </a:avLst>
          </a:prstGeom>
          <a:solidFill>
            <a:schemeClr val="accent1">
              <a:lumMod val="40000"/>
              <a:lumOff val="60000"/>
            </a:schemeClr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pPr eaLnBrk="1" hangingPunct="1"/>
            <a:r>
              <a:rPr lang="en-US" altLang="en-US" sz="750" b="1" u="sng" dirty="0"/>
              <a:t>If mild: </a:t>
            </a:r>
          </a:p>
          <a:p>
            <a:pPr eaLnBrk="1" hangingPunct="1"/>
            <a:r>
              <a:rPr lang="en-US" altLang="en-US" sz="750" dirty="0"/>
              <a:t>(increase of &lt; 4 stools per day over baseline), not interfering with ADLs, </a:t>
            </a:r>
            <a:r>
              <a:rPr lang="en-US" altLang="en-US" sz="750" b="1" u="sng" dirty="0"/>
              <a:t>patient may hydrate PO and take anti-diarrheal agent  </a:t>
            </a:r>
          </a:p>
        </p:txBody>
      </p:sp>
      <p:sp>
        <p:nvSpPr>
          <p:cNvPr id="23566" name="Rectangle: Rounded Corners 14"/>
          <p:cNvSpPr>
            <a:spLocks noChangeArrowheads="1"/>
          </p:cNvSpPr>
          <p:nvPr/>
        </p:nvSpPr>
        <p:spPr bwMode="auto">
          <a:xfrm>
            <a:off x="6248400" y="4128600"/>
            <a:ext cx="1752600" cy="906562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pPr eaLnBrk="1" hangingPunct="1"/>
            <a:r>
              <a:rPr lang="en-US" altLang="en-US" sz="750" b="1" u="sng" dirty="0">
                <a:solidFill>
                  <a:schemeClr val="accent4">
                    <a:lumMod val="10000"/>
                  </a:schemeClr>
                </a:solidFill>
              </a:rPr>
              <a:t>If moderate or severe:</a:t>
            </a:r>
            <a:r>
              <a:rPr lang="en-US" altLang="en-US" sz="75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</a:p>
          <a:p>
            <a:pPr eaLnBrk="1" hangingPunct="1"/>
            <a:r>
              <a:rPr lang="en-US" altLang="en-US" sz="750" dirty="0">
                <a:solidFill>
                  <a:schemeClr val="accent4">
                    <a:lumMod val="10000"/>
                  </a:schemeClr>
                </a:solidFill>
              </a:rPr>
              <a:t>not able to maintain fluid intake, or associated with any other </a:t>
            </a:r>
            <a:r>
              <a:rPr lang="en-US" altLang="en-US" sz="750" dirty="0" err="1">
                <a:solidFill>
                  <a:schemeClr val="accent4">
                    <a:lumMod val="10000"/>
                  </a:schemeClr>
                </a:solidFill>
              </a:rPr>
              <a:t>sx</a:t>
            </a:r>
            <a:r>
              <a:rPr lang="en-US" altLang="en-US" sz="750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altLang="en-US" sz="750" b="1" u="sng" dirty="0">
                <a:solidFill>
                  <a:schemeClr val="accent4">
                    <a:lumMod val="10000"/>
                  </a:schemeClr>
                </a:solidFill>
              </a:rPr>
              <a:t>patient  should come in to clinic for evaluation</a:t>
            </a:r>
          </a:p>
        </p:txBody>
      </p:sp>
    </p:spTree>
    <p:extLst>
      <p:ext uri="{BB962C8B-B14F-4D97-AF65-F5344CB8AC3E}">
        <p14:creationId xmlns:p14="http://schemas.microsoft.com/office/powerpoint/2010/main" val="2535813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Telephone Triage Guideline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8588" indent="-128588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Onset of IRAEs widely varies &amp; patients are likely to be outside of the clinic upon onset</a:t>
            </a:r>
          </a:p>
          <a:p>
            <a:pPr marL="528638" lvl="1" indent="-128588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25% of Emergency Department visits by patients treated with ICPI, due to IRAE (El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Majoub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2018)</a:t>
            </a:r>
          </a:p>
          <a:p>
            <a:pPr marL="528638" lvl="1" indent="-128588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CMS Implications: By 2020, hospital penalties for cancer hospitals for patient visits to ED or hospitalizations due to chemotherapy.  Rules for ICPI likely to follow.</a:t>
            </a:r>
          </a:p>
          <a:p>
            <a:pPr marL="400050" lvl="1" indent="0">
              <a:buNone/>
              <a:defRPr/>
            </a:pPr>
            <a:endParaRPr lang="en-US" sz="12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Patient Considerations</a:t>
            </a:r>
          </a:p>
          <a:p>
            <a:pPr marL="528638" lvl="1" indent="-128588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Is the patient a reliable and accurate “historian”/</a:t>
            </a:r>
          </a:p>
          <a:p>
            <a:pPr marL="528638" lvl="1" indent="-128588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How reliable is the patient to follow telephone instructions? Comprehension of “sense of urgency”?</a:t>
            </a:r>
          </a:p>
          <a:p>
            <a:pPr marL="528638" lvl="1" indent="-128588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Language barriers, Cognitive deficits, Alcohol &amp; Drug use, Co-morbidities?</a:t>
            </a:r>
          </a:p>
          <a:p>
            <a:pPr marL="528638" lvl="1" indent="-128588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How far does patient live from clinic?  Is there available transportation?</a:t>
            </a:r>
          </a:p>
          <a:p>
            <a:pPr marL="528638" lvl="1" indent="-128588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What support or resources does patient have to follow guidelines?</a:t>
            </a:r>
          </a:p>
          <a:p>
            <a:pPr marL="0" indent="0">
              <a:buNone/>
              <a:defRPr/>
            </a:pPr>
            <a:endParaRPr lang="en-US" sz="1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291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5C70-C891-4EC5-9AC0-C67E7EE18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Georgia" panose="02040502050405020303" pitchFamily="18" charset="0"/>
              </a:rPr>
              <a:t>Key Take Home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2A050-757C-4A0D-A394-18FC109DF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34290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000"/>
              </a:spcAft>
            </a:pPr>
            <a:r>
              <a:rPr lang="en-US" altLang="en-US" sz="1600" dirty="0">
                <a:solidFill>
                  <a:srgbClr val="002B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Toxicities can be life-threatening if not managed promptly</a:t>
            </a:r>
          </a:p>
          <a:p>
            <a:pPr>
              <a:spcAft>
                <a:spcPts val="1000"/>
              </a:spcAft>
            </a:pPr>
            <a:r>
              <a:rPr lang="en-US" altLang="en-US" sz="1600" dirty="0">
                <a:solidFill>
                  <a:srgbClr val="002B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diagnostic and treatment intervention is imperative for optimal control and prevention of “end-organ” damage</a:t>
            </a:r>
          </a:p>
          <a:p>
            <a:pPr>
              <a:spcAft>
                <a:spcPts val="1000"/>
              </a:spcAft>
            </a:pPr>
            <a:r>
              <a:rPr lang="en-US" altLang="en-US" sz="1600" dirty="0">
                <a:solidFill>
                  <a:srgbClr val="002B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 grade 2 IRAEs and grade 3 or 4 are treated with corticosteroids</a:t>
            </a:r>
          </a:p>
          <a:p>
            <a:pPr>
              <a:spcAft>
                <a:spcPts val="1000"/>
              </a:spcAft>
            </a:pPr>
            <a:r>
              <a:rPr lang="en-US" altLang="en-US" sz="1600" dirty="0">
                <a:solidFill>
                  <a:srgbClr val="002B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standardized algorithms for monitoring and AE management is beneficial</a:t>
            </a:r>
          </a:p>
          <a:p>
            <a:pPr>
              <a:spcAft>
                <a:spcPts val="1000"/>
              </a:spcAft>
            </a:pPr>
            <a:r>
              <a:rPr lang="en-US" altLang="en-US" sz="1600" dirty="0">
                <a:solidFill>
                  <a:srgbClr val="002B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discontinuation of steroids may increase risk of relapse or progression of symptoms</a:t>
            </a:r>
          </a:p>
          <a:p>
            <a:pPr>
              <a:spcAft>
                <a:spcPts val="1000"/>
              </a:spcAft>
            </a:pPr>
            <a:r>
              <a:rPr lang="en-US" altLang="en-US" sz="1600" dirty="0">
                <a:solidFill>
                  <a:srgbClr val="002B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Taper of steroids should be under the direct supervision of the health care provider</a:t>
            </a:r>
          </a:p>
          <a:p>
            <a:pPr>
              <a:spcAft>
                <a:spcPts val="1000"/>
              </a:spcAft>
            </a:pPr>
            <a:r>
              <a:rPr lang="en-US" altLang="en-US" sz="1600" dirty="0">
                <a:solidFill>
                  <a:srgbClr val="002B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Re-initiation of treatment may be possible with optimal management</a:t>
            </a:r>
          </a:p>
          <a:p>
            <a:pPr>
              <a:spcAft>
                <a:spcPts val="1000"/>
              </a:spcAft>
            </a:pPr>
            <a:r>
              <a:rPr lang="en-US" altLang="en-US" sz="1600" dirty="0">
                <a:solidFill>
                  <a:srgbClr val="002B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to restart treatment is not always clear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558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8C663C-E573-44B2-89AE-A913DC98A0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r="11856" b="2"/>
          <a:stretch/>
        </p:blipFill>
        <p:spPr bwMode="auto">
          <a:xfrm>
            <a:off x="4348157" y="10"/>
            <a:ext cx="4795614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49" y="806450"/>
            <a:ext cx="3602727" cy="163338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Thank You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428AA3-AB45-42C3-9034-31BDAD246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48" y="2561357"/>
            <a:ext cx="3602726" cy="304569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000000"/>
                </a:solidFill>
              </a:rPr>
              <a:t>QUESTIONS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000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462655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Cancer Immune Cycle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52C102-C2A3-4FD2-9CAC-CA3FB399E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1827" y="1417637"/>
            <a:ext cx="6068475" cy="46666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EED411-E826-47DE-9E2C-355281D20B9F}"/>
              </a:ext>
            </a:extLst>
          </p:cNvPr>
          <p:cNvSpPr txBox="1"/>
          <p:nvPr/>
        </p:nvSpPr>
        <p:spPr>
          <a:xfrm>
            <a:off x="691662" y="6424246"/>
            <a:ext cx="24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Chen &amp; </a:t>
            </a:r>
            <a:r>
              <a:rPr lang="en-US" sz="1100" dirty="0" err="1"/>
              <a:t>Mellman</a:t>
            </a:r>
            <a:r>
              <a:rPr lang="en-US" sz="1100" dirty="0"/>
              <a:t> (2013).Immunity. 39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0142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4EE02CCE-6C03-46F9-A00B-553A5B876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41" y="381961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en-GB" altLang="en-US" sz="1451" b="1">
                <a:latin typeface="Arial" panose="020B0604020202020204" pitchFamily="34" charset="0"/>
              </a:rPr>
              <a:t>The cancer immunogram.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AE87FF6-D9D7-4F8F-AD48-12950C150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81" y="6120361"/>
            <a:ext cx="1182240" cy="51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9431CFE8-CC70-43B1-B6D1-42C05130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00" y="979561"/>
            <a:ext cx="6727680" cy="489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BC0CDCFA-AD5D-4CD5-A5BF-87D8D261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01" y="5972041"/>
            <a:ext cx="3918240" cy="2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en-US" sz="1089" b="1">
                <a:latin typeface="Arial" panose="020B0604020202020204" pitchFamily="34" charset="0"/>
              </a:rPr>
              <a:t>Christian U. Blank et al. Science 2016;352:658-660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76540C66-C086-41CE-B21B-193142E4E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20" y="6432841"/>
            <a:ext cx="4930560" cy="3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en-US" sz="907">
                <a:latin typeface="Arial" panose="020B0604020202020204" pitchFamily="34" charset="0"/>
              </a:rPr>
              <a:t>Copyright © 2016, American Association for the Advancement of Science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466213-FB4A-4620-86D1-6B01D3344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301"/>
            <a:ext cx="6096000" cy="723899"/>
          </a:xfrm>
        </p:spPr>
        <p:txBody>
          <a:bodyPr>
            <a:normAutofit fontScale="90000"/>
          </a:bodyPr>
          <a:lstStyle/>
          <a:p>
            <a:r>
              <a:rPr lang="en-US" sz="2400" b="1" i="1" dirty="0">
                <a:latin typeface="Georgia" panose="02040502050405020303" pitchFamily="18" charset="0"/>
              </a:rPr>
              <a:t>Immune Related Adverse Events (IRAEs)</a:t>
            </a:r>
          </a:p>
        </p:txBody>
      </p:sp>
      <p:pic>
        <p:nvPicPr>
          <p:cNvPr id="9" name="Content Placeholder 3" descr="Image result for Table 3. Possible irAEs and Associated Signs and Symptoms">
            <a:hlinkClick r:id="rId3"/>
            <a:extLst>
              <a:ext uri="{FF2B5EF4-FFF2-40B4-BE49-F238E27FC236}">
                <a16:creationId xmlns:a16="http://schemas.microsoft.com/office/drawing/2014/main" id="{9EFE51BA-7D12-43CD-8788-E4F616CF793D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" b="3610"/>
          <a:stretch/>
        </p:blipFill>
        <p:spPr bwMode="auto">
          <a:xfrm>
            <a:off x="85344" y="1371600"/>
            <a:ext cx="4114800" cy="53340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32819E-1759-4D33-BCE7-97EB87C6DFB4}"/>
              </a:ext>
            </a:extLst>
          </p:cNvPr>
          <p:cNvSpPr txBox="1"/>
          <p:nvPr/>
        </p:nvSpPr>
        <p:spPr>
          <a:xfrm>
            <a:off x="5638800" y="1447800"/>
            <a:ext cx="2067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Common AEs</a:t>
            </a:r>
          </a:p>
        </p:txBody>
      </p:sp>
      <p:graphicFrame>
        <p:nvGraphicFramePr>
          <p:cNvPr id="8" name="Content Placeholder 12">
            <a:extLst>
              <a:ext uri="{FF2B5EF4-FFF2-40B4-BE49-F238E27FC236}">
                <a16:creationId xmlns:a16="http://schemas.microsoft.com/office/drawing/2014/main" id="{4567CCBB-72AB-4642-8D43-12F352F60F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492115"/>
              </p:ext>
            </p:extLst>
          </p:nvPr>
        </p:nvGraphicFramePr>
        <p:xfrm>
          <a:off x="4343400" y="1682497"/>
          <a:ext cx="4398264" cy="295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91277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5C70-C891-4EC5-9AC0-C67E7EE1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594" y="223990"/>
            <a:ext cx="4310406" cy="614209"/>
          </a:xfrm>
        </p:spPr>
        <p:txBody>
          <a:bodyPr/>
          <a:lstStyle/>
          <a:p>
            <a:r>
              <a:rPr lang="en-US" sz="2800" b="1" i="1" dirty="0">
                <a:latin typeface="Georgia" panose="02040502050405020303" pitchFamily="18" charset="0"/>
              </a:rPr>
              <a:t>PATTERNS OF IRAEs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CB48A-030D-4963-AEF9-766232DD7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7684" y="1029326"/>
            <a:ext cx="4326315" cy="255207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Onset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Median onset is 5-12 weeks after initiation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Within days of first dose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After months of treatment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After discontinuation of therapy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Severity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Incidence/severity higher in anti-CTLA-4 agents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High grade AE to one does not preclude safe administration to another class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E4532-AB6F-44EF-ACD0-78FFA477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7800" y="6433186"/>
            <a:ext cx="1018713" cy="100780"/>
          </a:xfrm>
        </p:spPr>
        <p:txBody>
          <a:bodyPr/>
          <a:lstStyle/>
          <a:p>
            <a:pPr>
              <a:defRPr/>
            </a:pPr>
            <a:endParaRPr lang="en-US" sz="1000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465518B-8DB6-4B59-BF91-55D3226312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" y="546464"/>
            <a:ext cx="4743569" cy="59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00EA8DB-3F5F-4B70-8DC2-7969C627DD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33908" r="21290" b="25366"/>
          <a:stretch/>
        </p:blipFill>
        <p:spPr bwMode="auto">
          <a:xfrm>
            <a:off x="4871116" y="3976436"/>
            <a:ext cx="4235361" cy="185223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8893FA-CE1B-4F7F-92A9-C1A4B6EC9629}"/>
              </a:ext>
            </a:extLst>
          </p:cNvPr>
          <p:cNvSpPr/>
          <p:nvPr/>
        </p:nvSpPr>
        <p:spPr>
          <a:xfrm>
            <a:off x="4693562" y="5828673"/>
            <a:ext cx="3314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Davies, M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&amp; Duffield, E. (2017). Safety of checkpoint inhibitors for cancer treatment: strategies for patient monitoring and management of immune-mediated adverse events. </a:t>
            </a:r>
            <a:r>
              <a:rPr lang="en-US" sz="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ImmunoTargets</a:t>
            </a:r>
            <a:r>
              <a:rPr lang="en-US" sz="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and Therapy. 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6:51-71</a:t>
            </a:r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800" dirty="0">
              <a:solidFill>
                <a:srgbClr val="000000"/>
              </a:solidFill>
            </a:endParaRPr>
          </a:p>
          <a:p>
            <a:r>
              <a:rPr lang="en-US" sz="800" dirty="0" err="1">
                <a:solidFill>
                  <a:srgbClr val="000000"/>
                </a:solidFill>
              </a:rPr>
              <a:t>Puzanov</a:t>
            </a:r>
            <a:r>
              <a:rPr lang="en-US" sz="800" dirty="0">
                <a:solidFill>
                  <a:srgbClr val="000000"/>
                </a:solidFill>
              </a:rPr>
              <a:t> et al. 2017. JITC</a:t>
            </a:r>
          </a:p>
        </p:txBody>
      </p:sp>
    </p:spTree>
    <p:extLst>
      <p:ext uri="{BB962C8B-B14F-4D97-AF65-F5344CB8AC3E}">
        <p14:creationId xmlns:p14="http://schemas.microsoft.com/office/powerpoint/2010/main" val="2147648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F1988-DC48-4283-A322-344AD1B7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81" y="43190"/>
            <a:ext cx="8035119" cy="1173868"/>
          </a:xfrm>
        </p:spPr>
        <p:txBody>
          <a:bodyPr/>
          <a:lstStyle/>
          <a:p>
            <a:r>
              <a:rPr lang="en-US" dirty="0"/>
              <a:t>ICPI vs Chemotherapy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6B8453D-C763-4D96-AFF8-8E7E9830A9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1" r="299" b="4674"/>
          <a:stretch/>
        </p:blipFill>
        <p:spPr bwMode="auto">
          <a:xfrm>
            <a:off x="799812" y="1502722"/>
            <a:ext cx="7201188" cy="288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85C8D-9448-42E6-B383-509147F9C4FA}"/>
              </a:ext>
            </a:extLst>
          </p:cNvPr>
          <p:cNvSpPr txBox="1"/>
          <p:nvPr/>
        </p:nvSpPr>
        <p:spPr>
          <a:xfrm>
            <a:off x="685800" y="4514248"/>
            <a:ext cx="52857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Lower total AEs* (67.6% vs 82.9%)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Lower high-grade AEs* (11.4% vs 35.7%)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Lower treatment discontinuation* (4.5% vs 11.1%)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Lower treatment-related deaths (0.6% vs 1.4%)			</a:t>
            </a:r>
          </a:p>
          <a:p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*Statistically Significant				</a:t>
            </a:r>
          </a:p>
          <a:p>
            <a:pPr marL="0" indent="0">
              <a:buNone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Nishijima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et al 2017 The Oncologist</a:t>
            </a:r>
          </a:p>
        </p:txBody>
      </p:sp>
    </p:spTree>
    <p:extLst>
      <p:ext uri="{BB962C8B-B14F-4D97-AF65-F5344CB8AC3E}">
        <p14:creationId xmlns:p14="http://schemas.microsoft.com/office/powerpoint/2010/main" val="3272841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F1988-DC48-4283-A322-344AD1B7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4846"/>
            <a:ext cx="3810000" cy="998154"/>
          </a:xfrm>
        </p:spPr>
        <p:txBody>
          <a:bodyPr/>
          <a:lstStyle/>
          <a:p>
            <a:r>
              <a:rPr lang="en-US" dirty="0"/>
              <a:t>Fatal </a:t>
            </a:r>
            <a:r>
              <a:rPr lang="en-US" dirty="0" err="1"/>
              <a:t>irAEs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713F0-732F-4B34-A4BE-27239CF24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54214"/>
            <a:ext cx="4114800" cy="2474786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Chemotherapy Fatalities: 1.4%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ICB Fatality rates vary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PD-1/L1 = 0.25 to 1.1%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CTLA-4 = 0.2 to 1.1%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PD-1/L1 + CTLA-4 = 0.28 to 1.23%</a:t>
            </a: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Onset is relatively quick 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40 days after starting monotherapy 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14.5 days with PD-1 + CTLA-4</a:t>
            </a:r>
          </a:p>
          <a:p>
            <a:endParaRPr lang="en-US" dirty="0"/>
          </a:p>
        </p:txBody>
      </p:sp>
      <p:pic>
        <p:nvPicPr>
          <p:cNvPr id="8" name="Picture 13" descr="Cover">
            <a:extLst>
              <a:ext uri="{FF2B5EF4-FFF2-40B4-BE49-F238E27FC236}">
                <a16:creationId xmlns:a16="http://schemas.microsoft.com/office/drawing/2014/main" id="{2367273D-ABF1-4E71-8A95-FCEF291E2E1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4214"/>
            <a:ext cx="3810000" cy="26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0331537-F78B-4A7C-A8DF-9F0FFB02906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43001" y="3645614"/>
          <a:ext cx="7619999" cy="2474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716E947-0F1D-4D19-B845-E3252FD7EF5A}"/>
              </a:ext>
            </a:extLst>
          </p:cNvPr>
          <p:cNvSpPr/>
          <p:nvPr/>
        </p:nvSpPr>
        <p:spPr>
          <a:xfrm>
            <a:off x="381001" y="6120400"/>
            <a:ext cx="37561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rgbClr val="000000"/>
                </a:solidFill>
              </a:rPr>
              <a:t>Wang et al. 2018. JAMA Oncol. </a:t>
            </a:r>
          </a:p>
          <a:p>
            <a:pPr algn="r"/>
            <a:r>
              <a:rPr lang="en-GB" altLang="en-US" sz="1100" dirty="0" err="1">
                <a:solidFill>
                  <a:srgbClr val="000000"/>
                </a:solidFill>
                <a:ea typeface="Calibri" charset="0"/>
                <a:cs typeface="Calibri" charset="0"/>
              </a:rPr>
              <a:t>Nishijima</a:t>
            </a:r>
            <a:r>
              <a:rPr lang="en-GB" altLang="en-US" sz="1100" dirty="0">
                <a:solidFill>
                  <a:srgbClr val="000000"/>
                </a:solidFill>
                <a:ea typeface="Calibri" charset="0"/>
                <a:cs typeface="Calibri" charset="0"/>
              </a:rPr>
              <a:t> et al. 2017. The Oncologist</a:t>
            </a:r>
          </a:p>
        </p:txBody>
      </p:sp>
    </p:spTree>
    <p:extLst>
      <p:ext uri="{BB962C8B-B14F-4D97-AF65-F5344CB8AC3E}">
        <p14:creationId xmlns:p14="http://schemas.microsoft.com/office/powerpoint/2010/main" val="2141467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3006</TotalTime>
  <Words>4226</Words>
  <Application>Microsoft Office PowerPoint</Application>
  <PresentationFormat>On-screen Show (4:3)</PresentationFormat>
  <Paragraphs>729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MS PGothic</vt:lpstr>
      <vt:lpstr>MS PGothic</vt:lpstr>
      <vt:lpstr>Arabic Typesetting</vt:lpstr>
      <vt:lpstr>Arial</vt:lpstr>
      <vt:lpstr>Arial Unicode MS</vt:lpstr>
      <vt:lpstr>Calibri</vt:lpstr>
      <vt:lpstr>Georgia</vt:lpstr>
      <vt:lpstr>Gill Sans</vt:lpstr>
      <vt:lpstr>Heiti SC Light</vt:lpstr>
      <vt:lpstr>msgothic</vt:lpstr>
      <vt:lpstr>Open Sans</vt:lpstr>
      <vt:lpstr>Times New Roman</vt:lpstr>
      <vt:lpstr>ヒラギノ角ゴ Pro W3</vt:lpstr>
      <vt:lpstr>Office Theme</vt:lpstr>
      <vt:lpstr>Updates on the Utilization of Immune Checkpoint Therapy: Considerations for the Management of Toxicities.</vt:lpstr>
      <vt:lpstr>Disclosures-Speakers Bureaus:  AstraZeneca, Bristol Myers Squibb, Genentech, Merck</vt:lpstr>
      <vt:lpstr>Approved &amp; Emerging Checkpoint Inhibitors</vt:lpstr>
      <vt:lpstr>Cancer Immune Cycle</vt:lpstr>
      <vt:lpstr>PowerPoint Presentation</vt:lpstr>
      <vt:lpstr>Immune Related Adverse Events (IRAEs)</vt:lpstr>
      <vt:lpstr>PATTERNS OF IRAEs</vt:lpstr>
      <vt:lpstr>ICPI vs Chemotherapy</vt:lpstr>
      <vt:lpstr>Fatal irAEs</vt:lpstr>
      <vt:lpstr>Possible Mechanisms of Immune Related Adverse Events </vt:lpstr>
      <vt:lpstr>Algorithm for Management of IRAEs Questions:  Continue ICPI, Suspend, Discontinue Use of Steroids &amp; Referral to specialists</vt:lpstr>
      <vt:lpstr>Dermatologic Toxicities: Maculopapular Rash</vt:lpstr>
      <vt:lpstr>Dermatologic Toxicities</vt:lpstr>
      <vt:lpstr>Gastrointestinal Toxicities</vt:lpstr>
      <vt:lpstr>Pulmonary Toxicities</vt:lpstr>
      <vt:lpstr>Endocrine Toxicities</vt:lpstr>
      <vt:lpstr>Endocrine Toxicities</vt:lpstr>
      <vt:lpstr>Presentation &amp; Management of IrAEs</vt:lpstr>
      <vt:lpstr>Guidelines for Steroid Therapy</vt:lpstr>
      <vt:lpstr>Toxicity, Steroid Use &amp; ICPI Efficacy</vt:lpstr>
      <vt:lpstr>Management of Steroid Refractory IRAEs</vt:lpstr>
      <vt:lpstr>ICPI Re-Challenge (NCCN Guidelines V2.2019)</vt:lpstr>
      <vt:lpstr>Immunotherapy Related Toxicity Symptom Management</vt:lpstr>
      <vt:lpstr>PowerPoint Presentation</vt:lpstr>
      <vt:lpstr>Baseline, On-treatment, Beyond</vt:lpstr>
      <vt:lpstr>Detection</vt:lpstr>
      <vt:lpstr>TREAT: Clinical Practice Guidelines</vt:lpstr>
      <vt:lpstr>Patient Considerations</vt:lpstr>
      <vt:lpstr>Patient Education Resources</vt:lpstr>
      <vt:lpstr>Patient Educational Resources ONS, ACCC</vt:lpstr>
      <vt:lpstr>Patient Educational Resources  AIM with Immunotherapy     SITC Immuno-Oncology Essentials</vt:lpstr>
      <vt:lpstr>Strategies to Reduce Acute Care (Handley, 2018)</vt:lpstr>
      <vt:lpstr>Telephone Triage Guidelines</vt:lpstr>
      <vt:lpstr>Telephone Triage Guideline Challenges</vt:lpstr>
      <vt:lpstr>Key Take Home Points</vt:lpstr>
      <vt:lpstr>Thank You</vt:lpstr>
    </vt:vector>
  </TitlesOfParts>
  <Company>ynhh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Macleman, Jennifer</dc:creator>
  <cp:lastModifiedBy>Davies, Marianne</cp:lastModifiedBy>
  <cp:revision>72</cp:revision>
  <cp:lastPrinted>2019-09-13T13:54:25Z</cp:lastPrinted>
  <dcterms:created xsi:type="dcterms:W3CDTF">2016-03-04T16:40:29Z</dcterms:created>
  <dcterms:modified xsi:type="dcterms:W3CDTF">2019-10-27T20:06:56Z</dcterms:modified>
</cp:coreProperties>
</file>