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sldIdLst>
    <p:sldId id="256" r:id="rId2"/>
    <p:sldId id="258" r:id="rId3"/>
    <p:sldId id="340" r:id="rId4"/>
    <p:sldId id="323" r:id="rId5"/>
    <p:sldId id="316" r:id="rId6"/>
    <p:sldId id="350" r:id="rId7"/>
    <p:sldId id="329" r:id="rId8"/>
    <p:sldId id="259" r:id="rId9"/>
    <p:sldId id="341" r:id="rId10"/>
    <p:sldId id="283" r:id="rId11"/>
    <p:sldId id="284" r:id="rId12"/>
    <p:sldId id="291" r:id="rId13"/>
    <p:sldId id="300" r:id="rId14"/>
    <p:sldId id="304" r:id="rId15"/>
    <p:sldId id="301" r:id="rId16"/>
    <p:sldId id="327" r:id="rId17"/>
    <p:sldId id="318" r:id="rId18"/>
    <p:sldId id="302" r:id="rId19"/>
    <p:sldId id="342" r:id="rId20"/>
    <p:sldId id="343" r:id="rId21"/>
    <p:sldId id="344" r:id="rId22"/>
    <p:sldId id="345" r:id="rId23"/>
    <p:sldId id="347" r:id="rId24"/>
    <p:sldId id="315" r:id="rId25"/>
    <p:sldId id="346" r:id="rId26"/>
    <p:sldId id="313" r:id="rId27"/>
    <p:sldId id="298" r:id="rId28"/>
    <p:sldId id="310" r:id="rId29"/>
    <p:sldId id="311" r:id="rId30"/>
    <p:sldId id="280" r:id="rId31"/>
    <p:sldId id="325" r:id="rId32"/>
    <p:sldId id="324" r:id="rId33"/>
    <p:sldId id="314" r:id="rId34"/>
    <p:sldId id="319" r:id="rId35"/>
    <p:sldId id="326" r:id="rId36"/>
    <p:sldId id="348" r:id="rId37"/>
    <p:sldId id="349" r:id="rId38"/>
    <p:sldId id="328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1"/>
    <p:restoredTop sz="93038"/>
  </p:normalViewPr>
  <p:slideViewPr>
    <p:cSldViewPr snapToGrid="0" snapToObjects="1">
      <p:cViewPr varScale="1">
        <p:scale>
          <a:sx n="106" d="100"/>
          <a:sy n="106" d="100"/>
        </p:scale>
        <p:origin x="420" y="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3C5F6-EF2A-9C4C-848C-70AA1B3FE57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73E81-0385-4447-BC2D-D4A254DA3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73E81-0385-4447-BC2D-D4A254DA34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73E81-0385-4447-BC2D-D4A254DA34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6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577194-F9B8-8B4E-862B-F19AD12403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532-D0C3-E145-8185-02778E8BDA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30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7194-F9B8-8B4E-862B-F19AD12403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532-D0C3-E145-8185-02778E8B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7194-F9B8-8B4E-862B-F19AD12403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532-D0C3-E145-8185-02778E8BDA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7194-F9B8-8B4E-862B-F19AD12403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532-D0C3-E145-8185-02778E8B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7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7194-F9B8-8B4E-862B-F19AD12403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532-D0C3-E145-8185-02778E8BD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9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5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7194-F9B8-8B4E-862B-F19AD12403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532-D0C3-E145-8185-02778E8B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6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7194-F9B8-8B4E-862B-F19AD12403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532-D0C3-E145-8185-02778E8B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7194-F9B8-8B4E-862B-F19AD12403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532-D0C3-E145-8185-02778E8B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6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577194-F9B8-8B4E-862B-F19AD12403B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9A6D532-D0C3-E145-8185-02778E8BDA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994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ericansentinel.edu/blog/2015/12/04/common-weapons-nurse-bullies-use-against-their-targets/?utm_source=resource%20guide&amp;utm_medium=content&amp;utm_campaign=healthcare-stay-safe-guide&amp;utm_content=201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ericansentinel.edu/blog/2015/12/04/common-weapons-nurse-bullies-use-against-their-targets/?utm_source=resource%20guide&amp;utm_medium=content&amp;utm_campaign=healthcare-stay-safe-guide&amp;utm_content=201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eqQCyQOC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U0RfhvYN8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1544" cy="5144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459" y="465540"/>
            <a:ext cx="2524541" cy="4178301"/>
          </a:xfrm>
          <a:prstGeom prst="rect">
            <a:avLst/>
          </a:prstGeom>
          <a:blipFill dpi="0"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tile tx="25400" ty="6350" sx="91000" sy="91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1444" y="465540"/>
            <a:ext cx="5492423" cy="4194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4918" y="829013"/>
            <a:ext cx="4765475" cy="2267986"/>
          </a:xfrm>
        </p:spPr>
        <p:txBody>
          <a:bodyPr anchor="b">
            <a:normAutofit/>
          </a:bodyPr>
          <a:lstStyle/>
          <a:p>
            <a:pPr algn="l"/>
            <a:r>
              <a:rPr lang="en-US" sz="3600">
                <a:solidFill>
                  <a:srgbClr val="FFFFFF"/>
                </a:solidFill>
              </a:rPr>
              <a:t>Incivility in Nursing: 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Strategies to become an Upstander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4918" y="3223167"/>
            <a:ext cx="4765476" cy="1075043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Anne M. Ireland, MSN, RN, AOCN, CENP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Executive Director, Community Practice Nursing</a:t>
            </a:r>
          </a:p>
          <a:p>
            <a:r>
              <a:rPr lang="en-US" dirty="0">
                <a:solidFill>
                  <a:srgbClr val="FFFFFF"/>
                </a:solidFill>
              </a:rPr>
              <a:t>City of Hope, Duarte, CA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Director at Large, ONS Board of Directors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32199" y="3160752"/>
            <a:ext cx="38404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96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a Bully?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732" y="1656123"/>
            <a:ext cx="7290055" cy="3017520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Do you…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</a:rPr>
              <a:t>Verbally criticize or name-call colleagues?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</a:rPr>
              <a:t>Sabotage the work of others?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</a:rPr>
              <a:t>Use ethnic jokes or slurs?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</a:rPr>
              <a:t>Threaten colleagues?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</a:rPr>
              <a:t>Play the blame game?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</a:rPr>
              <a:t>Use intimidation tactics?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40142"/>
            <a:ext cx="6480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Renee Thompson, DNP, RN, CMSRN, </a:t>
            </a:r>
            <a:r>
              <a:rPr lang="en-US" sz="1000" u="sng" dirty="0">
                <a:hlinkClick r:id="rId2" invalidUrl="http://www.americansentinel.edu/blog/2015/12/04/common-weapons-nurse-bullies-use-against-their-targets/?utm_source=resource guide&amp;utm_medium=content&amp;utm_campaign=healthcare-stay-safe-guide&amp;utm_content=2017"/>
              </a:rPr>
              <a:t>Series on Bullying</a:t>
            </a:r>
            <a:r>
              <a:rPr lang="en-US" sz="1000" dirty="0"/>
              <a:t>, American Sentinel’s The Sentinel Watch.</a:t>
            </a:r>
          </a:p>
        </p:txBody>
      </p:sp>
    </p:spTree>
    <p:extLst>
      <p:ext uri="{BB962C8B-B14F-4D97-AF65-F5344CB8AC3E}">
        <p14:creationId xmlns:p14="http://schemas.microsoft.com/office/powerpoint/2010/main" val="147459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a Bully?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205" y="1714500"/>
            <a:ext cx="7290055" cy="3017520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dirty="0">
                <a:solidFill>
                  <a:schemeClr val="tx1"/>
                </a:solidFill>
              </a:rPr>
              <a:t>Do you ...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</a:rPr>
              <a:t>Withhold information that may be needed by colleagues to do their jobs?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</a:rPr>
              <a:t>Exclude others from conversations, projects?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</a:rPr>
              <a:t>Issue unfair assignments?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</a:rPr>
              <a:t>Attempt to undermine your colleagues?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1"/>
                </a:solidFill>
              </a:rPr>
              <a:t>Downplay others’ accomplishments?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417031"/>
            <a:ext cx="6480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Renee Thompson, DNP, RN, CMSRN, </a:t>
            </a:r>
            <a:r>
              <a:rPr lang="en-US" sz="1000" u="sng" dirty="0">
                <a:hlinkClick r:id="rId2" invalidUrl="http://www.americansentinel.edu/blog/2015/12/04/common-weapons-nurse-bullies-use-against-their-targets/?utm_source=resource guide&amp;utm_medium=content&amp;utm_campaign=healthcare-stay-safe-guide&amp;utm_content=2017"/>
              </a:rPr>
              <a:t>Series on Bullying</a:t>
            </a:r>
            <a:r>
              <a:rPr lang="en-US" sz="1000" dirty="0"/>
              <a:t>, American Sentinel’s The Sentinel Watch.</a:t>
            </a:r>
          </a:p>
        </p:txBody>
      </p:sp>
    </p:spTree>
    <p:extLst>
      <p:ext uri="{BB962C8B-B14F-4D97-AF65-F5344CB8AC3E}">
        <p14:creationId xmlns:p14="http://schemas.microsoft.com/office/powerpoint/2010/main" val="115953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599946"/>
            <a:ext cx="8229600" cy="787934"/>
          </a:xfrm>
        </p:spPr>
        <p:txBody>
          <a:bodyPr/>
          <a:lstStyle/>
          <a:p>
            <a:r>
              <a:rPr lang="en-US" sz="3600" dirty="0"/>
              <a:t>Joint Commission Standard LD.03.01.01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6" y="1651101"/>
            <a:ext cx="8229600" cy="33163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sz="2300" b="1" dirty="0"/>
              <a:t>Leaders create and maintain a culture of safety and quality throughout the (organization)</a:t>
            </a:r>
            <a:endParaRPr lang="en-US" b="1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	</a:t>
            </a:r>
            <a:r>
              <a:rPr lang="en-US" sz="1800" dirty="0"/>
              <a:t>A4. Leaders develop a code of conduct that defines acceptable behavior and 	behaviors that undermine a culture of safety.  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	A5. Leaders create and implement a process for managing behaviors that undermine 	a culture of safety.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	(Applicable to ambulatory care, critical access hospital, home care, hospital, 	laboratory, long term care, Medicare-Medicaid, certification-based long term care, 	and office-based surgery programs and behavioral health care programs.)</a:t>
            </a:r>
          </a:p>
        </p:txBody>
      </p:sp>
    </p:spTree>
    <p:extLst>
      <p:ext uri="{BB962C8B-B14F-4D97-AF65-F5344CB8AC3E}">
        <p14:creationId xmlns:p14="http://schemas.microsoft.com/office/powerpoint/2010/main" val="114403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BYSTANDER EFFECT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144" y="1714500"/>
            <a:ext cx="4722212" cy="3017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842" y="1322996"/>
            <a:ext cx="24669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Bystander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455"/>
            <a:ext cx="8229600" cy="3706090"/>
          </a:xfrm>
        </p:spPr>
        <p:txBody>
          <a:bodyPr>
            <a:normAutofit fontScale="70000" lnSpcReduction="20000"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err="1"/>
              <a:t>Latane</a:t>
            </a:r>
            <a:r>
              <a:rPr lang="en-US" sz="1400" b="1" dirty="0"/>
              <a:t>, B., &amp; Darley, J. Bystander "Apathy", American Scientist, 1968, 57, 244-268.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02" y="1526035"/>
            <a:ext cx="3945082" cy="2662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371" y="1518741"/>
            <a:ext cx="3824142" cy="26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6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Definition: Bystanders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0155"/>
            <a:ext cx="8229600" cy="331632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bystander is someone who sees a potentially harmful situation and does nothing. </a:t>
            </a:r>
          </a:p>
          <a:p>
            <a:endParaRPr lang="en-US" dirty="0"/>
          </a:p>
          <a:p>
            <a:r>
              <a:rPr lang="en-US" dirty="0"/>
              <a:t>A bystander does not protect the values of safety, trust, and honor that are central to our communities. </a:t>
            </a:r>
          </a:p>
        </p:txBody>
      </p:sp>
    </p:spTree>
    <p:extLst>
      <p:ext uri="{BB962C8B-B14F-4D97-AF65-F5344CB8AC3E}">
        <p14:creationId xmlns:p14="http://schemas.microsoft.com/office/powerpoint/2010/main" val="112397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10171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39" y="2701637"/>
            <a:ext cx="8229600" cy="268085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Photo taken by Kevin Carter, South African Photojournalist - Winner of the Pulitzer Prize for Feature Photography, 1994</a:t>
            </a:r>
          </a:p>
          <a:p>
            <a:pPr marL="0" indent="0">
              <a:buNone/>
            </a:pPr>
            <a:r>
              <a:rPr lang="en-US" sz="1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65" y="119990"/>
            <a:ext cx="6816643" cy="44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3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Makes us Less Likely to Intervene?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7177"/>
            <a:ext cx="8229600" cy="3316323"/>
          </a:xfrm>
        </p:spPr>
        <p:txBody>
          <a:bodyPr>
            <a:normAutofit/>
          </a:bodyPr>
          <a:lstStyle/>
          <a:p>
            <a:r>
              <a:rPr lang="en-US" dirty="0"/>
              <a:t>Diffusion of Responsibility</a:t>
            </a:r>
          </a:p>
          <a:p>
            <a:pPr lvl="2"/>
            <a:r>
              <a:rPr lang="en-US" dirty="0"/>
              <a:t>The presence of others may diffuse the sense of individual responsibility (</a:t>
            </a:r>
            <a:r>
              <a:rPr lang="en-US" dirty="0" err="1"/>
              <a:t>Latane</a:t>
            </a:r>
            <a:r>
              <a:rPr lang="en-US" dirty="0"/>
              <a:t> &amp; Darley, 1964) </a:t>
            </a:r>
          </a:p>
          <a:p>
            <a:r>
              <a:rPr lang="en-US" dirty="0"/>
              <a:t>Ambiguity </a:t>
            </a:r>
          </a:p>
          <a:p>
            <a:pPr lvl="2"/>
            <a:r>
              <a:rPr lang="en-US" dirty="0"/>
              <a:t>In ambiguous situations, people are less likely to offer assistance than in situations involving a clear-cut emergency (</a:t>
            </a:r>
            <a:r>
              <a:rPr lang="en-US" dirty="0" err="1"/>
              <a:t>Shotland</a:t>
            </a:r>
            <a:r>
              <a:rPr lang="en-US" dirty="0"/>
              <a:t> &amp; </a:t>
            </a:r>
            <a:r>
              <a:rPr lang="en-US" dirty="0" err="1"/>
              <a:t>Heinold</a:t>
            </a:r>
            <a:r>
              <a:rPr lang="en-US" dirty="0"/>
              <a:t>, 1985)</a:t>
            </a:r>
          </a:p>
          <a:p>
            <a:r>
              <a:rPr lang="en-US" dirty="0"/>
              <a:t>Perceived Cost</a:t>
            </a:r>
          </a:p>
          <a:p>
            <a:pPr lvl="2"/>
            <a:r>
              <a:rPr lang="en-US" dirty="0"/>
              <a:t>The likelihood of helping increases as the perceived cost to ourselves declines (Simmons, 1991) </a:t>
            </a:r>
          </a:p>
          <a:p>
            <a:r>
              <a:rPr lang="en-US" dirty="0"/>
              <a:t>Evaluation Apprehension (Social Inhibition) </a:t>
            </a:r>
          </a:p>
          <a:p>
            <a:pPr lvl="2"/>
            <a:r>
              <a:rPr lang="en-US" dirty="0"/>
              <a:t>We’re afraid we’ll look foolish (</a:t>
            </a:r>
            <a:r>
              <a:rPr lang="en-US" dirty="0" err="1"/>
              <a:t>Latane</a:t>
            </a:r>
            <a:r>
              <a:rPr lang="en-US" dirty="0"/>
              <a:t> &amp; Darley, 1970) </a:t>
            </a:r>
          </a:p>
        </p:txBody>
      </p:sp>
    </p:spTree>
    <p:extLst>
      <p:ext uri="{BB962C8B-B14F-4D97-AF65-F5344CB8AC3E}">
        <p14:creationId xmlns:p14="http://schemas.microsoft.com/office/powerpoint/2010/main" val="8750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AN UPSTANDER </a:t>
            </a:r>
          </a:p>
        </p:txBody>
      </p:sp>
      <p:pic>
        <p:nvPicPr>
          <p:cNvPr id="5" name="eeqQCyQOCP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638" y="1204913"/>
            <a:ext cx="6657975" cy="3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3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Anne Ireland – nothing to disclose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5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F721-40D9-4D88-A288-DBDC8884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 UP!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75150-78ED-4971-9A75-18255CF3F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1800" dirty="0"/>
              <a:t>Don't laugh </a:t>
            </a:r>
          </a:p>
          <a:p>
            <a:r>
              <a:rPr lang="en-US" sz="1800" dirty="0"/>
              <a:t>Don't encourage the bully in any way</a:t>
            </a:r>
          </a:p>
          <a:p>
            <a:r>
              <a:rPr lang="en-US" sz="1800" dirty="0"/>
              <a:t>Don't participate</a:t>
            </a:r>
          </a:p>
          <a:p>
            <a:r>
              <a:rPr lang="en-US" sz="1800" dirty="0"/>
              <a:t>Stay at a safe distance and help the target get away</a:t>
            </a:r>
          </a:p>
          <a:p>
            <a:r>
              <a:rPr lang="en-US" sz="1800" dirty="0"/>
              <a:t>Don’t become an "audience" for the bully</a:t>
            </a:r>
          </a:p>
          <a:p>
            <a:r>
              <a:rPr lang="en-US" sz="1800" dirty="0"/>
              <a:t>Reach out in friendship</a:t>
            </a:r>
          </a:p>
          <a:p>
            <a:r>
              <a:rPr lang="en-US" sz="1800" dirty="0"/>
              <a:t>Help the victim in any way you can</a:t>
            </a:r>
          </a:p>
          <a:p>
            <a:r>
              <a:rPr lang="en-US" sz="1800" dirty="0"/>
              <a:t>Support the victim in private</a:t>
            </a:r>
          </a:p>
          <a:p>
            <a:r>
              <a:rPr lang="en-US" sz="1800" dirty="0"/>
              <a:t>If you notice someone being isolated from others, invite them to join you</a:t>
            </a:r>
          </a:p>
          <a:p>
            <a:r>
              <a:rPr lang="en-US" sz="1800" dirty="0"/>
              <a:t>Include the victim in some of your activities</a:t>
            </a:r>
          </a:p>
          <a:p>
            <a:r>
              <a:rPr lang="en-US" sz="1800" dirty="0"/>
              <a:t>Tell an adult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11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B183-1F6B-4064-A99F-273A07C2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an </a:t>
            </a:r>
            <a:r>
              <a:rPr lang="en-US" dirty="0" err="1"/>
              <a:t>upsptander</a:t>
            </a:r>
            <a:r>
              <a:rPr lang="en-US" dirty="0"/>
              <a:t> looks like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F095-8C87-4BE1-B0D8-B323FBF29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action by telling the bully to stop</a:t>
            </a:r>
          </a:p>
          <a:p>
            <a:r>
              <a:rPr lang="en-US" dirty="0"/>
              <a:t>Taking action by getting others to stand up to the bully with them</a:t>
            </a:r>
          </a:p>
          <a:p>
            <a:r>
              <a:rPr lang="en-US" dirty="0"/>
              <a:t>Taking action by helping the victim</a:t>
            </a:r>
          </a:p>
          <a:p>
            <a:r>
              <a:rPr lang="en-US" dirty="0"/>
              <a:t>Taking action by shifting the focus and redirecting the bully away from the victim</a:t>
            </a:r>
          </a:p>
          <a:p>
            <a:r>
              <a:rPr lang="en-US" dirty="0"/>
              <a:t>Taking action by telling an adult who can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23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6F3D-6A91-4FCA-B832-CB3896D0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an Upstander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0E4B0-9E87-4C99-B2C0-E929514D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Takes courage </a:t>
            </a:r>
          </a:p>
          <a:p>
            <a:r>
              <a:rPr lang="en-US" b="1" dirty="0"/>
              <a:t>Takes action</a:t>
            </a:r>
            <a:r>
              <a:rPr lang="en-US" dirty="0"/>
              <a:t> </a:t>
            </a:r>
          </a:p>
          <a:p>
            <a:r>
              <a:rPr lang="en-US" b="1" dirty="0"/>
              <a:t>Takes assertiveness </a:t>
            </a:r>
          </a:p>
          <a:p>
            <a:r>
              <a:rPr lang="en-US" b="1" dirty="0"/>
              <a:t>Takes compassion</a:t>
            </a:r>
            <a:r>
              <a:rPr lang="en-US" dirty="0"/>
              <a:t> </a:t>
            </a:r>
          </a:p>
          <a:p>
            <a:r>
              <a:rPr lang="en-US" b="1" dirty="0"/>
              <a:t>Takes leadership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2904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A40CFC-EA64-4A12-A3D7-EF64BD891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438912"/>
            <a:ext cx="7115407" cy="41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97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C152B-5A81-44D5-84F2-1BC016F5E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83AA4-14A0-4805-BDE8-12B15405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9"/>
            <a:ext cx="9144000" cy="51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73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296E-C73C-4E52-A3AC-B42DEAE8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If you are NOT part of the solution, you ARE part of the problem!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03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The only thing necessary for the triumph of evil is for good men to do nothing.	</a:t>
            </a:r>
          </a:p>
          <a:p>
            <a:pPr marL="0" indent="0">
              <a:buNone/>
            </a:pPr>
            <a:r>
              <a:rPr lang="en-US" dirty="0"/>
              <a:t>																	</a:t>
            </a:r>
            <a:r>
              <a:rPr lang="en-US" sz="2000" dirty="0"/>
              <a:t>Edmund Burke</a:t>
            </a:r>
          </a:p>
        </p:txBody>
      </p:sp>
    </p:spTree>
    <p:extLst>
      <p:ext uri="{BB962C8B-B14F-4D97-AF65-F5344CB8AC3E}">
        <p14:creationId xmlns:p14="http://schemas.microsoft.com/office/powerpoint/2010/main" val="1920707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Filter for gossip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TGU </a:t>
            </a:r>
          </a:p>
          <a:p>
            <a:pPr lvl="6"/>
            <a:r>
              <a:rPr lang="en-US" sz="2800" i="1" dirty="0"/>
              <a:t>Is it TRUE?</a:t>
            </a:r>
          </a:p>
          <a:p>
            <a:pPr lvl="6"/>
            <a:r>
              <a:rPr lang="en-US" sz="2800" i="1" dirty="0"/>
              <a:t>Is it GOOD?</a:t>
            </a:r>
          </a:p>
          <a:p>
            <a:pPr lvl="6"/>
            <a:r>
              <a:rPr lang="en-US" sz="2800" i="1" dirty="0"/>
              <a:t>Is it USEFUL?</a:t>
            </a:r>
          </a:p>
        </p:txBody>
      </p:sp>
    </p:spTree>
    <p:extLst>
      <p:ext uri="{BB962C8B-B14F-4D97-AF65-F5344CB8AC3E}">
        <p14:creationId xmlns:p14="http://schemas.microsoft.com/office/powerpoint/2010/main" val="3112169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4164" y="1842655"/>
            <a:ext cx="63038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MORALITYISNOWHERE</a:t>
            </a:r>
          </a:p>
        </p:txBody>
      </p:sp>
    </p:spTree>
    <p:extLst>
      <p:ext uri="{BB962C8B-B14F-4D97-AF65-F5344CB8AC3E}">
        <p14:creationId xmlns:p14="http://schemas.microsoft.com/office/powerpoint/2010/main" val="3557050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094" y="462288"/>
            <a:ext cx="5707812" cy="38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this session you will be able to: </a:t>
            </a:r>
          </a:p>
          <a:p>
            <a:r>
              <a:rPr lang="en-US" dirty="0"/>
              <a:t>1. Define Incivility and Bullying</a:t>
            </a:r>
          </a:p>
          <a:p>
            <a:r>
              <a:rPr lang="en-US" dirty="0"/>
              <a:t>2. Understand the prevalence and consequences of incivility and bullying in nursing </a:t>
            </a:r>
          </a:p>
          <a:p>
            <a:r>
              <a:rPr lang="en-US" dirty="0"/>
              <a:t>3. Understand the essence of being an “Upstander”</a:t>
            </a:r>
          </a:p>
          <a:p>
            <a:r>
              <a:rPr lang="en-US" dirty="0"/>
              <a:t>4. Locate tools and resources to support you and your teams in addressing incivility and bullying in your workplace. </a:t>
            </a:r>
          </a:p>
          <a:p>
            <a:r>
              <a:rPr lang="en-US" dirty="0"/>
              <a:t>5. Recognize the role of LEADERSHIP in eradicating incivility and bullying from the nursing profession.</a:t>
            </a:r>
          </a:p>
        </p:txBody>
      </p:sp>
    </p:spTree>
    <p:extLst>
      <p:ext uri="{BB962C8B-B14F-4D97-AF65-F5344CB8AC3E}">
        <p14:creationId xmlns:p14="http://schemas.microsoft.com/office/powerpoint/2010/main" val="3103108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the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Crucial conversation</a:t>
            </a:r>
          </a:p>
          <a:p>
            <a:r>
              <a:rPr lang="en-US" dirty="0"/>
              <a:t>Trusted manager, mentor, etc.</a:t>
            </a:r>
          </a:p>
          <a:p>
            <a:r>
              <a:rPr lang="en-US" dirty="0"/>
              <a:t>Workplace proclamation</a:t>
            </a:r>
          </a:p>
          <a:p>
            <a:pPr lvl="1"/>
            <a:r>
              <a:rPr lang="en-US" dirty="0"/>
              <a:t>Commitment to My </a:t>
            </a:r>
            <a:r>
              <a:rPr lang="en-US" dirty="0" err="1"/>
              <a:t>CoWorker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Employee Handbooks requiring employee signature</a:t>
            </a:r>
          </a:p>
          <a:p>
            <a:r>
              <a:rPr lang="en-US" dirty="0"/>
              <a:t>Zero Tolerance </a:t>
            </a:r>
          </a:p>
          <a:p>
            <a:r>
              <a:rPr lang="en-US" dirty="0"/>
              <a:t>Don’t be a Bystander, be an Upstander</a:t>
            </a:r>
          </a:p>
          <a:p>
            <a:r>
              <a:rPr lang="en-US" dirty="0"/>
              <a:t>Strategies/Tools/Programs </a:t>
            </a:r>
          </a:p>
        </p:txBody>
      </p:sp>
    </p:spTree>
    <p:extLst>
      <p:ext uri="{BB962C8B-B14F-4D97-AF65-F5344CB8AC3E}">
        <p14:creationId xmlns:p14="http://schemas.microsoft.com/office/powerpoint/2010/main" val="992029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024" y="659030"/>
            <a:ext cx="8229600" cy="579112"/>
          </a:xfrm>
        </p:spPr>
        <p:txBody>
          <a:bodyPr/>
          <a:lstStyle/>
          <a:p>
            <a:r>
              <a:rPr lang="en-US" sz="3600" dirty="0"/>
              <a:t>Float Survey: The Heavenly Seven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024" y="897082"/>
            <a:ext cx="7290055" cy="3017520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 felt welcome on the unit.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Someone offered help when I needed it.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floated again, I would enjoy returning to this unit.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 had resources I needed to complete my assignment.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 witnessed someone expressing appreciation to another for good work.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Staff showed concern for my well-being.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 received appreciation for my work.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4509" y="4594402"/>
            <a:ext cx="6054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Edmonson, C., &amp; Lee, J (2014). Civility Index dashboard. Retrieved from www.stopbullyingtoolkit.org</a:t>
            </a:r>
          </a:p>
        </p:txBody>
      </p:sp>
    </p:spTree>
    <p:extLst>
      <p:ext uri="{BB962C8B-B14F-4D97-AF65-F5344CB8AC3E}">
        <p14:creationId xmlns:p14="http://schemas.microsoft.com/office/powerpoint/2010/main" val="3279914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Seeking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Civility Index Dashboard:</a:t>
            </a:r>
          </a:p>
          <a:p>
            <a:pPr lvl="1"/>
            <a:r>
              <a:rPr lang="en-US" dirty="0"/>
              <a:t>Turnover</a:t>
            </a:r>
          </a:p>
          <a:p>
            <a:pPr lvl="1"/>
            <a:r>
              <a:rPr lang="en-US" dirty="0"/>
              <a:t>Intent to stay on the unit: NDNQI Survey</a:t>
            </a:r>
          </a:p>
          <a:p>
            <a:pPr lvl="1"/>
            <a:r>
              <a:rPr lang="en-US" dirty="0"/>
              <a:t>Average tenure</a:t>
            </a:r>
          </a:p>
          <a:p>
            <a:pPr lvl="1"/>
            <a:r>
              <a:rPr lang="en-US" dirty="0"/>
              <a:t>Variance reports for incivility</a:t>
            </a:r>
          </a:p>
          <a:p>
            <a:pPr lvl="1"/>
            <a:r>
              <a:rPr lang="en-US" dirty="0"/>
              <a:t>Float Survey: The Heavenly Seven</a:t>
            </a:r>
          </a:p>
          <a:p>
            <a:pPr lvl="1"/>
            <a:r>
              <a:rPr lang="en-US" dirty="0"/>
              <a:t>Call In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6527" y="4454236"/>
            <a:ext cx="5888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Edmonson, C., &amp; Lee, J (2014). Civility Index dashboard. Retrieved from www.stopbullyingtoolkit.org</a:t>
            </a:r>
          </a:p>
        </p:txBody>
      </p:sp>
    </p:spTree>
    <p:extLst>
      <p:ext uri="{BB962C8B-B14F-4D97-AF65-F5344CB8AC3E}">
        <p14:creationId xmlns:p14="http://schemas.microsoft.com/office/powerpoint/2010/main" val="1068608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5" y="1004455"/>
            <a:ext cx="8876371" cy="331632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/>
              <a:t>Will you be no different or </a:t>
            </a:r>
            <a:r>
              <a:rPr lang="en-US" sz="3600" b="1" dirty="0"/>
              <a:t>the</a:t>
            </a:r>
            <a:r>
              <a:rPr lang="en-US" sz="3600" dirty="0"/>
              <a:t> difference?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18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Sadly, incivility and bullying persist in Nursing</a:t>
            </a:r>
          </a:p>
          <a:p>
            <a:r>
              <a:rPr lang="en-US" sz="2800" dirty="0"/>
              <a:t>If we accept it, we teach it</a:t>
            </a:r>
          </a:p>
          <a:p>
            <a:r>
              <a:rPr lang="en-US" sz="2800" dirty="0"/>
              <a:t>We must be brave and intervene</a:t>
            </a:r>
          </a:p>
          <a:p>
            <a:r>
              <a:rPr lang="en-US" sz="2800" dirty="0"/>
              <a:t>We must be UPSTANDERS</a:t>
            </a:r>
          </a:p>
          <a:p>
            <a:r>
              <a:rPr lang="en-US" sz="2800" dirty="0"/>
              <a:t>We must have ZERO TOLERANCE</a:t>
            </a:r>
          </a:p>
        </p:txBody>
      </p:sp>
    </p:spTree>
    <p:extLst>
      <p:ext uri="{BB962C8B-B14F-4D97-AF65-F5344CB8AC3E}">
        <p14:creationId xmlns:p14="http://schemas.microsoft.com/office/powerpoint/2010/main" val="536155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8364" y="651164"/>
            <a:ext cx="6186053" cy="414056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     MORALITYISNOWHERE</a:t>
            </a:r>
            <a:br>
              <a:rPr lang="en-US" dirty="0"/>
            </a:br>
            <a:r>
              <a:rPr lang="en-US" dirty="0"/>
              <a:t>	      CIVILITYISNOWHERE</a:t>
            </a:r>
            <a:br>
              <a:rPr lang="en-US" dirty="0"/>
            </a:br>
            <a:r>
              <a:rPr lang="en-US" dirty="0"/>
              <a:t> LEADERSHIPISNOWHERE</a:t>
            </a:r>
          </a:p>
        </p:txBody>
      </p:sp>
    </p:spTree>
    <p:extLst>
      <p:ext uri="{BB962C8B-B14F-4D97-AF65-F5344CB8AC3E}">
        <p14:creationId xmlns:p14="http://schemas.microsoft.com/office/powerpoint/2010/main" val="41727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1E88-28E1-41FA-877E-1D74F0A4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nline Media 2" title="Hear Lt. Gen. Jay Silveria&amp;#39;s full speech about racism at the Air Force Academy">
            <a:hlinkClick r:id="" action="ppaction://media"/>
            <a:extLst>
              <a:ext uri="{FF2B5EF4-FFF2-40B4-BE49-F238E27FC236}">
                <a16:creationId xmlns:a16="http://schemas.microsoft.com/office/drawing/2014/main" id="{94E09477-8B38-4FE5-977C-0CBD44EAF7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9963" y="774909"/>
            <a:ext cx="6256421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21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241C65-2FF5-4EAC-9139-4B93CD5D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38911"/>
            <a:ext cx="7290054" cy="3254783"/>
          </a:xfrm>
        </p:spPr>
        <p:txBody>
          <a:bodyPr>
            <a:normAutofit/>
          </a:bodyPr>
          <a:lstStyle/>
          <a:p>
            <a:r>
              <a:rPr lang="en-US" sz="8000" dirty="0"/>
              <a:t>I have a better idea</a:t>
            </a:r>
          </a:p>
        </p:txBody>
      </p:sp>
    </p:spTree>
    <p:extLst>
      <p:ext uri="{BB962C8B-B14F-4D97-AF65-F5344CB8AC3E}">
        <p14:creationId xmlns:p14="http://schemas.microsoft.com/office/powerpoint/2010/main" val="569082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43AD-DC6C-E74A-896D-9155EC502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Thank you for being the </a:t>
            </a:r>
            <a:r>
              <a:rPr lang="en-US" sz="4000" b="1" i="1" dirty="0"/>
              <a:t>difference, </a:t>
            </a:r>
            <a:r>
              <a:rPr lang="en-US" sz="4000" dirty="0"/>
              <a:t>for </a:t>
            </a:r>
            <a:r>
              <a:rPr lang="en-US" sz="4000" b="1" i="1" dirty="0"/>
              <a:t>standing up</a:t>
            </a:r>
            <a:r>
              <a:rPr lang="en-US" sz="4000" dirty="0"/>
              <a:t>, for </a:t>
            </a:r>
            <a:r>
              <a:rPr lang="en-US" sz="4000" b="1" i="1" dirty="0"/>
              <a:t>being a leader</a:t>
            </a:r>
            <a:r>
              <a:rPr lang="en-US" sz="4000" dirty="0"/>
              <a:t>!</a:t>
            </a:r>
          </a:p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r>
              <a:rPr lang="en-US" sz="1800" dirty="0"/>
              <a:t>aireland@coh.org</a:t>
            </a:r>
          </a:p>
          <a:p>
            <a:pPr marL="0" indent="0" algn="ctr">
              <a:buNone/>
            </a:pP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52774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269" y="649704"/>
            <a:ext cx="7543800" cy="630891"/>
          </a:xfrm>
        </p:spPr>
        <p:txBody>
          <a:bodyPr/>
          <a:lstStyle/>
          <a:p>
            <a:r>
              <a:rPr lang="en-US" dirty="0"/>
              <a:t>Nursing Residency Comments 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7556" y="2584496"/>
            <a:ext cx="3505200" cy="218122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742709" y="649704"/>
            <a:ext cx="1456982" cy="840087"/>
          </a:xfrm>
          <a:prstGeom prst="wedgeEllipseCallout">
            <a:avLst>
              <a:gd name="adj1" fmla="val -33736"/>
              <a:gd name="adj2" fmla="val 1457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Why don’t you know this?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508280" y="3053433"/>
            <a:ext cx="1108364" cy="709630"/>
          </a:xfrm>
          <a:prstGeom prst="wedgeEllipseCallout">
            <a:avLst>
              <a:gd name="adj1" fmla="val 151667"/>
              <a:gd name="adj2" fmla="val -556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Get to the point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364164" y="1232301"/>
            <a:ext cx="1620981" cy="716557"/>
          </a:xfrm>
          <a:prstGeom prst="wedgeEllipseCallout">
            <a:avLst>
              <a:gd name="adj1" fmla="val 79595"/>
              <a:gd name="adj2" fmla="val 905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 need help? Ask your buddy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720617" y="567287"/>
            <a:ext cx="1330036" cy="831915"/>
          </a:xfrm>
          <a:prstGeom prst="wedgeEllipseCallout">
            <a:avLst>
              <a:gd name="adj1" fmla="val -148959"/>
              <a:gd name="adj2" fmla="val 1701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Why can’t you do it on your own?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616644" y="3873337"/>
            <a:ext cx="1468583" cy="737339"/>
          </a:xfrm>
          <a:prstGeom prst="wedgeEllipseCallout">
            <a:avLst>
              <a:gd name="adj1" fmla="val 173035"/>
              <a:gd name="adj2" fmla="val -981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That’s how it has always been done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032168" y="4208735"/>
            <a:ext cx="1233055" cy="934765"/>
          </a:xfrm>
          <a:prstGeom prst="wedgeEllipseCallout">
            <a:avLst>
              <a:gd name="adj1" fmla="val 110066"/>
              <a:gd name="adj2" fmla="val -1157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Come on…that’s Nursing 101!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633378" y="2017494"/>
            <a:ext cx="1174186" cy="709629"/>
          </a:xfrm>
          <a:prstGeom prst="wedgeRectCallout">
            <a:avLst>
              <a:gd name="adj1" fmla="val 109408"/>
              <a:gd name="adj2" fmla="val -107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It doesn’t make sense to do it that way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60348" y="1939197"/>
            <a:ext cx="1361211" cy="706066"/>
          </a:xfrm>
          <a:prstGeom prst="wedgeRoundRectCallout">
            <a:avLst>
              <a:gd name="adj1" fmla="val 84001"/>
              <a:gd name="adj2" fmla="val 938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Honey, I have a son your age; I know what I’m doing!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771882" y="2826237"/>
            <a:ext cx="1184564" cy="848872"/>
          </a:xfrm>
          <a:prstGeom prst="wedgeRoundRectCallout">
            <a:avLst>
              <a:gd name="adj1" fmla="val 116010"/>
              <a:gd name="adj2" fmla="val -313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I’m too busy to help you…ask someone else</a:t>
            </a:r>
          </a:p>
        </p:txBody>
      </p:sp>
    </p:spTree>
    <p:extLst>
      <p:ext uri="{BB962C8B-B14F-4D97-AF65-F5344CB8AC3E}">
        <p14:creationId xmlns:p14="http://schemas.microsoft.com/office/powerpoint/2010/main" val="344916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Incivility: rude and discourteous actions, of gossiping and spreading rumors, and of refusing to assist a coworker.</a:t>
            </a:r>
          </a:p>
          <a:p>
            <a:endParaRPr lang="en-US" sz="2400" dirty="0"/>
          </a:p>
          <a:p>
            <a:r>
              <a:rPr lang="en-US" sz="2400" dirty="0"/>
              <a:t>Bullying: repeated, unwanted harmful actions intended to humiliate, offend and cause distress in the recipient. 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“actions taken and not taken”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1200" dirty="0"/>
              <a:t>ANA, Incivility, Bullying, and Workplace Violence,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7100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2891-8EF7-4C52-8A8F-F95A1053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B5F82-3620-4F96-B1C8-016CE6574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222"/>
            <a:ext cx="9144000" cy="46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0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poll the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000" dirty="0"/>
              <a:t>Has it happened to you? </a:t>
            </a:r>
          </a:p>
          <a:p>
            <a:r>
              <a:rPr lang="en-US" sz="2000" dirty="0"/>
              <a:t>Who was the perpetrator?</a:t>
            </a:r>
          </a:p>
          <a:p>
            <a:r>
              <a:rPr lang="en-US" sz="2000" dirty="0"/>
              <a:t>Did you ever leave a job because of incivility/bullying? </a:t>
            </a:r>
          </a:p>
          <a:p>
            <a:r>
              <a:rPr lang="en-US" sz="2000" dirty="0"/>
              <a:t>Have you witnessed other nurses be bullied? </a:t>
            </a:r>
          </a:p>
          <a:p>
            <a:r>
              <a:rPr lang="en-US" sz="2000" dirty="0"/>
              <a:t>Did you intervene? </a:t>
            </a:r>
          </a:p>
          <a:p>
            <a:r>
              <a:rPr lang="en-US" sz="2000" dirty="0"/>
              <a:t>Does your organization have a policy on Workplace Incivility/Bullying/Workplace Violence?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966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Workplace Civility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" y="1841032"/>
            <a:ext cx="4947557" cy="331632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50% of RNs report being bullied by a peer</a:t>
            </a:r>
          </a:p>
          <a:p>
            <a:pPr>
              <a:buFont typeface="Arial" charset="0"/>
              <a:buChar char="•"/>
            </a:pPr>
            <a:r>
              <a:rPr lang="en-US" dirty="0"/>
              <a:t>42% of RNs report feeling bullied by a person in a higher level of authority</a:t>
            </a:r>
          </a:p>
          <a:p>
            <a:pPr>
              <a:buFont typeface="Arial" charset="0"/>
              <a:buChar char="•"/>
            </a:pPr>
            <a:r>
              <a:rPr lang="en-US" dirty="0"/>
              <a:t>24% of RNs report physical assault by a patient or patient’s family member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40142"/>
            <a:ext cx="7233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Sachs A, et al. 2015. ANA Sets Zero Tolerance’ Policy for Workplace Violence. Bullying.” American Nurses Association.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1" y="794359"/>
            <a:ext cx="3135086" cy="36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687068"/>
            <a:ext cx="7884969" cy="301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Increase Nursing Turnover: </a:t>
            </a:r>
            <a:r>
              <a:rPr lang="en-US" sz="1400" dirty="0"/>
              <a:t>(</a:t>
            </a:r>
            <a:r>
              <a:rPr lang="en-US" sz="1800" dirty="0"/>
              <a:t>21% overall; 60% of new nurses who resign in the first six months) </a:t>
            </a:r>
            <a:r>
              <a:rPr lang="en-US" sz="1200" dirty="0"/>
              <a:t>– Skarbek et al, 2015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Increase likelihood of leaving the nursing profession: </a:t>
            </a:r>
            <a:r>
              <a:rPr lang="en-US" sz="1800" dirty="0"/>
              <a:t>(3 times higher) </a:t>
            </a:r>
            <a:r>
              <a:rPr lang="en-US" sz="1200" dirty="0"/>
              <a:t>Johnson &amp; Rea, 2009</a:t>
            </a:r>
          </a:p>
          <a:p>
            <a:pPr marL="0" indent="0">
              <a:buNone/>
            </a:pPr>
            <a:r>
              <a:rPr lang="en-US" sz="1800" b="1" dirty="0"/>
              <a:t>PTSD:</a:t>
            </a:r>
            <a:r>
              <a:rPr lang="en-US" sz="1800" dirty="0"/>
              <a:t> (1 in 5 nurses who were bullied) </a:t>
            </a:r>
          </a:p>
          <a:p>
            <a:pPr marL="0" indent="0">
              <a:buNone/>
            </a:pPr>
            <a:r>
              <a:rPr lang="en-US" sz="1800" b="1" dirty="0"/>
              <a:t>Medication errors: </a:t>
            </a:r>
            <a:r>
              <a:rPr lang="en-US" sz="1800" dirty="0"/>
              <a:t>7% of nurses reported a medication error within the past year as a result of intimidation in the workplace – </a:t>
            </a:r>
            <a:r>
              <a:rPr lang="en-US" sz="1200" dirty="0"/>
              <a:t>ISMP, 2004</a:t>
            </a:r>
          </a:p>
          <a:p>
            <a:pPr marL="0" indent="0">
              <a:buNone/>
            </a:pPr>
            <a:r>
              <a:rPr lang="en-US" sz="1800" b="1" dirty="0"/>
              <a:t>Missed Nursing care  </a:t>
            </a:r>
            <a:r>
              <a:rPr lang="en-US" sz="1100" dirty="0" err="1"/>
              <a:t>Hogh</a:t>
            </a:r>
            <a:r>
              <a:rPr lang="en-US" sz="1100" dirty="0"/>
              <a:t> et al, 2017 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Contemplated committing suicide: </a:t>
            </a:r>
            <a:r>
              <a:rPr lang="en-US" sz="1800" dirty="0"/>
              <a:t>(29%) </a:t>
            </a:r>
            <a:r>
              <a:rPr lang="en-US" sz="1200" dirty="0"/>
              <a:t>– Workplace Bullying Institute, 2012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43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1169</Words>
  <Application>Microsoft Office PowerPoint</Application>
  <PresentationFormat>On-screen Show (16:9)</PresentationFormat>
  <Paragraphs>202</Paragraphs>
  <Slides>38</Slides>
  <Notes>2</Notes>
  <HiddenSlides>4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Tw Cen MT</vt:lpstr>
      <vt:lpstr>Tw Cen MT Condensed</vt:lpstr>
      <vt:lpstr>Wingdings 3</vt:lpstr>
      <vt:lpstr>Integral</vt:lpstr>
      <vt:lpstr>Incivility in Nursing:  Strategies to become an Upstander</vt:lpstr>
      <vt:lpstr>Disclosures</vt:lpstr>
      <vt:lpstr>OBJECTIVES</vt:lpstr>
      <vt:lpstr>Nursing Residency Comments </vt:lpstr>
      <vt:lpstr>DEFINITIONS </vt:lpstr>
      <vt:lpstr>PowerPoint Presentation</vt:lpstr>
      <vt:lpstr>Let’s poll the Audience</vt:lpstr>
      <vt:lpstr>Workplace Civility</vt:lpstr>
      <vt:lpstr>consequences</vt:lpstr>
      <vt:lpstr>Are You a Bully?</vt:lpstr>
      <vt:lpstr>Are You a Bully?</vt:lpstr>
      <vt:lpstr>Joint Commission Standard LD.03.01.01</vt:lpstr>
      <vt:lpstr>BYSTANDER EFFECT </vt:lpstr>
      <vt:lpstr>First Bystander Study</vt:lpstr>
      <vt:lpstr>Definition: Bystanders </vt:lpstr>
      <vt:lpstr>What would you do?</vt:lpstr>
      <vt:lpstr>PowerPoint Presentation</vt:lpstr>
      <vt:lpstr>What Makes us Less Likely to Intervene?</vt:lpstr>
      <vt:lpstr>BE AN UPSTANDER </vt:lpstr>
      <vt:lpstr>STAND UP! </vt:lpstr>
      <vt:lpstr>Becoming an upsptander looks like this…</vt:lpstr>
      <vt:lpstr>Being an Upstander </vt:lpstr>
      <vt:lpstr>PowerPoint Presentation</vt:lpstr>
      <vt:lpstr>PowerPoint Presentation</vt:lpstr>
      <vt:lpstr>PowerPoint Presentation</vt:lpstr>
      <vt:lpstr>PowerPoint Presentation</vt:lpstr>
      <vt:lpstr>Triple Filter for gossip</vt:lpstr>
      <vt:lpstr>PowerPoint Presentation</vt:lpstr>
      <vt:lpstr>PowerPoint Presentation</vt:lpstr>
      <vt:lpstr>Leading the Way</vt:lpstr>
      <vt:lpstr>Float Survey: The Heavenly Seven </vt:lpstr>
      <vt:lpstr>Seeking Understanding</vt:lpstr>
      <vt:lpstr>PowerPoint Presentation</vt:lpstr>
      <vt:lpstr>TAKEAWAYS</vt:lpstr>
      <vt:lpstr>     MORALITYISNOWHERE        CIVILITYISNOWHERE  LEADERSHIPISNOWHERE</vt:lpstr>
      <vt:lpstr>PowerPoint Presentation</vt:lpstr>
      <vt:lpstr>I have a better idea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Incivility in Nursing:  Strategies to become an Upstander</dc:title>
  <dc:creator>Anne Ireland</dc:creator>
  <cp:lastModifiedBy>Anne Ireland</cp:lastModifiedBy>
  <cp:revision>17</cp:revision>
  <dcterms:created xsi:type="dcterms:W3CDTF">2019-11-28T04:11:02Z</dcterms:created>
  <dcterms:modified xsi:type="dcterms:W3CDTF">2020-10-19T22:15:34Z</dcterms:modified>
</cp:coreProperties>
</file>